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5295900" cy="7708900"/>
  <p:notesSz cx="5295900" cy="77089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2616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7192" y="2320861"/>
            <a:ext cx="4501515" cy="1572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94385" y="4192524"/>
            <a:ext cx="3707130" cy="1871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6"/>
            <a:ext cx="5289550" cy="629920"/>
          </a:xfrm>
          <a:custGeom>
            <a:avLst/>
            <a:gdLst/>
            <a:ahLst/>
            <a:cxnLst/>
            <a:rect l="l" t="t" r="r" b="b"/>
            <a:pathLst>
              <a:path w="5289550" h="629920">
                <a:moveTo>
                  <a:pt x="5288280" y="629920"/>
                </a:moveTo>
                <a:lnTo>
                  <a:pt x="0" y="629920"/>
                </a:lnTo>
                <a:lnTo>
                  <a:pt x="0" y="0"/>
                </a:lnTo>
                <a:lnTo>
                  <a:pt x="5288280" y="0"/>
                </a:lnTo>
                <a:lnTo>
                  <a:pt x="5288280" y="629920"/>
                </a:lnTo>
                <a:close/>
              </a:path>
            </a:pathLst>
          </a:custGeom>
          <a:solidFill>
            <a:srgbClr val="233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4795" y="1721929"/>
            <a:ext cx="2303716" cy="4941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27388" y="1721929"/>
            <a:ext cx="2303716" cy="4941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9066"/>
            <a:ext cx="5289548" cy="177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2471546"/>
            <a:ext cx="5289550" cy="302260"/>
          </a:xfrm>
          <a:custGeom>
            <a:avLst/>
            <a:gdLst/>
            <a:ahLst/>
            <a:cxnLst/>
            <a:rect l="l" t="t" r="r" b="b"/>
            <a:pathLst>
              <a:path w="5289550" h="302260">
                <a:moveTo>
                  <a:pt x="5288280" y="302260"/>
                </a:moveTo>
                <a:lnTo>
                  <a:pt x="0" y="302260"/>
                </a:lnTo>
                <a:lnTo>
                  <a:pt x="0" y="0"/>
                </a:lnTo>
                <a:lnTo>
                  <a:pt x="5288280" y="0"/>
                </a:lnTo>
                <a:lnTo>
                  <a:pt x="5288280" y="302260"/>
                </a:lnTo>
                <a:close/>
              </a:path>
            </a:pathLst>
          </a:custGeom>
          <a:solidFill>
            <a:srgbClr val="2341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1279" y="2396616"/>
            <a:ext cx="3616325" cy="3835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0915" y="2968116"/>
            <a:ext cx="4148454" cy="401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00606" y="6962584"/>
            <a:ext cx="1694688" cy="374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4795" y="6962584"/>
            <a:ext cx="1218057" cy="374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13048" y="6962584"/>
            <a:ext cx="1218057" cy="374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gibdd.ru/" TargetMode="External"/><Relationship Id="rId4" Type="http://schemas.openxmlformats.org/officeDocument/2006/relationships/hyperlink" Target="http://www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ПАМЯТКА</a:t>
            </a:r>
            <a:r>
              <a:rPr spc="335" dirty="0"/>
              <a:t> </a:t>
            </a:r>
            <a:r>
              <a:rPr dirty="0"/>
              <a:t>ДЛЯ</a:t>
            </a:r>
            <a:r>
              <a:rPr spc="30" dirty="0"/>
              <a:t> </a:t>
            </a:r>
            <a:r>
              <a:rPr spc="-10" dirty="0"/>
              <a:t>РОДИТЕЛЕЙ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2837306"/>
            <a:ext cx="5292090" cy="335280"/>
            <a:chOff x="0" y="2837306"/>
            <a:chExt cx="5292090" cy="335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37306"/>
              <a:ext cx="5291963" cy="3352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37306"/>
              <a:ext cx="5291963" cy="33527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3223386"/>
            <a:ext cx="5292090" cy="294640"/>
            <a:chOff x="0" y="3223386"/>
            <a:chExt cx="5292090" cy="2946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223386"/>
              <a:ext cx="5291963" cy="2946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223386"/>
              <a:ext cx="5291963" cy="29464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0" y="3568826"/>
            <a:ext cx="5292090" cy="396240"/>
            <a:chOff x="0" y="3568826"/>
            <a:chExt cx="5292090" cy="39624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568826"/>
              <a:ext cx="5291963" cy="39624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3568826"/>
              <a:ext cx="5291963" cy="39624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0" y="7165466"/>
            <a:ext cx="5292090" cy="182880"/>
            <a:chOff x="0" y="7165466"/>
            <a:chExt cx="5292090" cy="18288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7165466"/>
              <a:ext cx="5291963" cy="1828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7165466"/>
              <a:ext cx="5291963" cy="1828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"/>
            <a:ext cx="5289550" cy="629920"/>
          </a:xfrm>
          <a:custGeom>
            <a:avLst/>
            <a:gdLst/>
            <a:ahLst/>
            <a:cxnLst/>
            <a:rect l="l" t="t" r="r" b="b"/>
            <a:pathLst>
              <a:path w="5289550" h="629920">
                <a:moveTo>
                  <a:pt x="5288280" y="629920"/>
                </a:moveTo>
                <a:lnTo>
                  <a:pt x="0" y="629920"/>
                </a:lnTo>
                <a:lnTo>
                  <a:pt x="0" y="0"/>
                </a:lnTo>
                <a:lnTo>
                  <a:pt x="5288280" y="0"/>
                </a:lnTo>
                <a:lnTo>
                  <a:pt x="5288280" y="629920"/>
                </a:lnTo>
                <a:close/>
              </a:path>
            </a:pathLst>
          </a:custGeom>
          <a:solidFill>
            <a:srgbClr val="233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82679" y="383666"/>
            <a:ext cx="13849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nAMRTKA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QfïR</a:t>
            </a:r>
            <a:r>
              <a:rPr sz="9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PO§HTEfïEÛ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047" y="763396"/>
            <a:ext cx="4144645" cy="58229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786765" marR="790575" algn="ctr">
              <a:lnSpc>
                <a:spcPct val="75800"/>
              </a:lnSpc>
              <a:spcBef>
                <a:spcPts val="580"/>
              </a:spcBef>
            </a:pPr>
            <a:r>
              <a:rPr sz="1650" spc="-95" dirty="0">
                <a:solidFill>
                  <a:srgbClr val="D1232A"/>
                </a:solidFill>
                <a:latin typeface="Calibri"/>
                <a:cs typeface="Calibri"/>
              </a:rPr>
              <a:t>0TBET€TBEflfl0CTbЗА</a:t>
            </a:r>
            <a:r>
              <a:rPr sz="1650" spc="1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650" spc="-120" dirty="0">
                <a:solidFill>
                  <a:srgbClr val="D1232A"/>
                </a:solidFill>
                <a:latin typeface="Calibri"/>
                <a:cs typeface="Calibri"/>
              </a:rPr>
              <a:t>flAPYШEflHE </a:t>
            </a:r>
            <a:r>
              <a:rPr sz="1650" spc="-155" dirty="0">
                <a:solidFill>
                  <a:srgbClr val="D1232A"/>
                </a:solidFill>
                <a:latin typeface="Calibri"/>
                <a:cs typeface="Calibri"/>
              </a:rPr>
              <a:t>flPABHЛ</a:t>
            </a:r>
            <a:r>
              <a:rPr sz="1650" spc="5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650" spc="-114" dirty="0">
                <a:solidFill>
                  <a:srgbClr val="D1232A"/>
                </a:solidFill>
                <a:latin typeface="Calibri"/>
                <a:cs typeface="Calibri"/>
              </a:rPr>
              <a:t>Д0Р0Жй0Г0</a:t>
            </a:r>
            <a:r>
              <a:rPr sz="1650" spc="8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650" spc="-20" dirty="0">
                <a:solidFill>
                  <a:srgbClr val="D1232A"/>
                </a:solidFill>
                <a:latin typeface="Calibri"/>
                <a:cs typeface="Calibri"/>
              </a:rPr>
              <a:t>ДВйЖЕflйЯ</a:t>
            </a:r>
            <a:endParaRPr sz="1650">
              <a:latin typeface="Calibri"/>
              <a:cs typeface="Calibri"/>
            </a:endParaRPr>
          </a:p>
          <a:p>
            <a:pPr marR="22225" algn="ctr">
              <a:lnSpc>
                <a:spcPts val="1920"/>
              </a:lnSpc>
            </a:pPr>
            <a:r>
              <a:rPr sz="1650" spc="-100" dirty="0">
                <a:solidFill>
                  <a:srgbClr val="D1232A"/>
                </a:solidFill>
                <a:latin typeface="Calibri"/>
                <a:cs typeface="Calibri"/>
              </a:rPr>
              <a:t>Р0С€йfiСК0fi</a:t>
            </a:r>
            <a:r>
              <a:rPr sz="1650" spc="1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650" spc="-75" dirty="0">
                <a:solidFill>
                  <a:srgbClr val="D1232A"/>
                </a:solidFill>
                <a:latin typeface="Calibri"/>
                <a:cs typeface="Calibri"/>
              </a:rPr>
              <a:t>ФЕДЕРАЦНй</a:t>
            </a:r>
            <a:endParaRPr sz="1650">
              <a:latin typeface="Calibri"/>
              <a:cs typeface="Calibri"/>
            </a:endParaRPr>
          </a:p>
          <a:p>
            <a:pPr marL="41275" marR="44450" algn="ctr">
              <a:lnSpc>
                <a:spcPts val="1440"/>
              </a:lnSpc>
              <a:spcBef>
                <a:spcPts val="1395"/>
              </a:spcBef>
            </a:pPr>
            <a:r>
              <a:rPr sz="1250" spc="10" dirty="0">
                <a:solidFill>
                  <a:srgbClr val="006EB8"/>
                </a:solidFill>
                <a:latin typeface="Calibri"/>
                <a:cs typeface="Calibri"/>
              </a:rPr>
              <a:t>Наиболее</a:t>
            </a:r>
            <a:r>
              <a:rPr sz="1250" spc="165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006EB8"/>
                </a:solidFill>
                <a:latin typeface="Calibri"/>
                <a:cs typeface="Calibri"/>
              </a:rPr>
              <a:t>часто</a:t>
            </a:r>
            <a:r>
              <a:rPr sz="1250" spc="45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006EB8"/>
                </a:solidFill>
                <a:latin typeface="Calibri"/>
                <a:cs typeface="Calibri"/>
              </a:rPr>
              <a:t>несовершеннолетние</a:t>
            </a:r>
            <a:r>
              <a:rPr sz="125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006EB8"/>
                </a:solidFill>
                <a:latin typeface="Calibri"/>
                <a:cs typeface="Calibri"/>
              </a:rPr>
              <a:t>водители</a:t>
            </a:r>
            <a:r>
              <a:rPr sz="1250" spc="105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006EB8"/>
                </a:solidFill>
                <a:latin typeface="Calibri"/>
                <a:cs typeface="Calibri"/>
              </a:rPr>
              <a:t>мопедов </a:t>
            </a:r>
            <a:r>
              <a:rPr sz="1250" spc="10" dirty="0">
                <a:solidFill>
                  <a:srgbClr val="006EB8"/>
                </a:solidFill>
                <a:latin typeface="Calibri"/>
                <a:cs typeface="Calibri"/>
              </a:rPr>
              <a:t>и</a:t>
            </a:r>
            <a:r>
              <a:rPr sz="1250" spc="114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006EB8"/>
                </a:solidFill>
                <a:latin typeface="Calibri"/>
                <a:cs typeface="Calibri"/>
              </a:rPr>
              <a:t>мотоциклов</a:t>
            </a:r>
            <a:r>
              <a:rPr sz="1250" spc="155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006EB8"/>
                </a:solidFill>
                <a:latin typeface="Calibri"/>
                <a:cs typeface="Calibri"/>
              </a:rPr>
              <a:t>привлекаются</a:t>
            </a:r>
            <a:r>
              <a:rPr sz="1250" spc="125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006EB8"/>
                </a:solidFill>
                <a:latin typeface="Calibri"/>
                <a:cs typeface="Calibri"/>
              </a:rPr>
              <a:t>к</a:t>
            </a:r>
            <a:r>
              <a:rPr sz="1250" spc="7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006EB8"/>
                </a:solidFill>
                <a:latin typeface="Calibri"/>
                <a:cs typeface="Calibri"/>
              </a:rPr>
              <a:t>административной </a:t>
            </a:r>
            <a:r>
              <a:rPr sz="1250" spc="20" dirty="0">
                <a:solidFill>
                  <a:srgbClr val="006EB8"/>
                </a:solidFill>
                <a:latin typeface="Calibri"/>
                <a:cs typeface="Calibri"/>
              </a:rPr>
              <a:t>ответственности</a:t>
            </a:r>
            <a:r>
              <a:rPr sz="1250" spc="-35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250" spc="20" dirty="0">
                <a:solidFill>
                  <a:srgbClr val="006EB8"/>
                </a:solidFill>
                <a:latin typeface="Calibri"/>
                <a:cs typeface="Calibri"/>
              </a:rPr>
              <a:t>за совершение</a:t>
            </a:r>
            <a:r>
              <a:rPr sz="1250" spc="65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250" spc="20" dirty="0">
                <a:solidFill>
                  <a:srgbClr val="006EB8"/>
                </a:solidFill>
                <a:latin typeface="Calibri"/>
                <a:cs typeface="Calibri"/>
              </a:rPr>
              <a:t>следующих</a:t>
            </a:r>
            <a:r>
              <a:rPr sz="1250" spc="95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006EB8"/>
                </a:solidFill>
                <a:latin typeface="Calibri"/>
                <a:cs typeface="Calibri"/>
              </a:rPr>
              <a:t>нарушений: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55"/>
              </a:spcBef>
            </a:pPr>
            <a:endParaRPr sz="1250">
              <a:latin typeface="Calibri"/>
              <a:cs typeface="Calibri"/>
            </a:endParaRPr>
          </a:p>
          <a:p>
            <a:pPr marL="12700" marR="7620" indent="2540" algn="just">
              <a:lnSpc>
                <a:spcPts val="1440"/>
              </a:lnSpc>
            </a:pPr>
            <a:r>
              <a:rPr sz="1250" spc="-45" dirty="0">
                <a:solidFill>
                  <a:srgbClr val="1F1F1F"/>
                </a:solidFill>
                <a:latin typeface="Calibri"/>
                <a:cs typeface="Calibri"/>
              </a:rPr>
              <a:t>Управление</a:t>
            </a:r>
            <a:r>
              <a:rPr sz="1250" spc="-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40" dirty="0">
                <a:solidFill>
                  <a:srgbClr val="1F1F1F"/>
                </a:solidFill>
                <a:latin typeface="Calibri"/>
                <a:cs typeface="Calibri"/>
              </a:rPr>
              <a:t>транспортным</a:t>
            </a:r>
            <a:r>
              <a:rPr sz="1250" spc="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50" dirty="0">
                <a:solidFill>
                  <a:srgbClr val="1F1F1F"/>
                </a:solidFill>
                <a:latin typeface="Calibri"/>
                <a:cs typeface="Calibri"/>
              </a:rPr>
              <a:t>средством,</a:t>
            </a:r>
            <a:r>
              <a:rPr sz="1250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50" dirty="0">
                <a:solidFill>
                  <a:srgbClr val="1F1F1F"/>
                </a:solidFill>
                <a:latin typeface="Calibri"/>
                <a:cs typeface="Calibri"/>
              </a:rPr>
              <a:t>не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зарегистрированным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 установленном</a:t>
            </a:r>
            <a:r>
              <a:rPr sz="1250" spc="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порядке,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D1232A"/>
                </a:solidFill>
                <a:latin typeface="Calibri"/>
                <a:cs typeface="Calibri"/>
              </a:rPr>
              <a:t>влечет</a:t>
            </a:r>
            <a:r>
              <a:rPr sz="1250" spc="2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D1232A"/>
                </a:solidFill>
                <a:latin typeface="Calibri"/>
                <a:cs typeface="Calibri"/>
              </a:rPr>
              <a:t>наложение</a:t>
            </a:r>
            <a:r>
              <a:rPr sz="1250" spc="6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D1232A"/>
                </a:solidFill>
                <a:latin typeface="Calibri"/>
                <a:cs typeface="Calibri"/>
              </a:rPr>
              <a:t>административ- </a:t>
            </a:r>
            <a:r>
              <a:rPr sz="1250" spc="-25" dirty="0">
                <a:solidFill>
                  <a:srgbClr val="D1232A"/>
                </a:solidFill>
                <a:latin typeface="Calibri"/>
                <a:cs typeface="Calibri"/>
              </a:rPr>
              <a:t>ного</a:t>
            </a:r>
            <a:r>
              <a:rPr sz="1250" spc="-5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30" dirty="0">
                <a:solidFill>
                  <a:srgbClr val="D1232A"/>
                </a:solidFill>
                <a:latin typeface="Calibri"/>
                <a:cs typeface="Calibri"/>
              </a:rPr>
              <a:t>штрафа</a:t>
            </a:r>
            <a:r>
              <a:rPr sz="1250" spc="-4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D1232A"/>
                </a:solidFill>
                <a:latin typeface="Calibri"/>
                <a:cs typeface="Calibri"/>
              </a:rPr>
              <a:t>в</a:t>
            </a:r>
            <a:r>
              <a:rPr sz="1250" spc="-9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40" dirty="0">
                <a:solidFill>
                  <a:srgbClr val="D1232A"/>
                </a:solidFill>
                <a:latin typeface="Calibri"/>
                <a:cs typeface="Calibri"/>
              </a:rPr>
              <a:t>размере</a:t>
            </a:r>
            <a:r>
              <a:rPr sz="1250" spc="-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D1232A"/>
                </a:solidFill>
                <a:latin typeface="Calibri"/>
                <a:cs typeface="Calibri"/>
              </a:rPr>
              <a:t>от</a:t>
            </a:r>
            <a:r>
              <a:rPr sz="1250" spc="-5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D1232A"/>
                </a:solidFill>
                <a:latin typeface="Calibri"/>
                <a:cs typeface="Calibri"/>
              </a:rPr>
              <a:t>пятисот</a:t>
            </a:r>
            <a:r>
              <a:rPr sz="1250" spc="1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60" dirty="0">
                <a:solidFill>
                  <a:srgbClr val="D1232A"/>
                </a:solidFill>
                <a:latin typeface="Calibri"/>
                <a:cs typeface="Calibri"/>
              </a:rPr>
              <a:t>до </a:t>
            </a:r>
            <a:r>
              <a:rPr sz="1250" spc="-35" dirty="0">
                <a:solidFill>
                  <a:srgbClr val="D1232A"/>
                </a:solidFill>
                <a:latin typeface="Calibri"/>
                <a:cs typeface="Calibri"/>
              </a:rPr>
              <a:t>восьмисот</a:t>
            </a:r>
            <a:r>
              <a:rPr sz="1250" spc="5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D1232A"/>
                </a:solidFill>
                <a:latin typeface="Calibri"/>
                <a:cs typeface="Calibri"/>
              </a:rPr>
              <a:t>рублей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55"/>
              </a:spcBef>
            </a:pPr>
            <a:endParaRPr sz="1250">
              <a:latin typeface="Calibri"/>
              <a:cs typeface="Calibri"/>
            </a:endParaRPr>
          </a:p>
          <a:p>
            <a:pPr marL="12700" marR="5715" indent="635" algn="just">
              <a:lnSpc>
                <a:spcPts val="1440"/>
              </a:lnSpc>
            </a:pP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Неисполнение 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владельцем</a:t>
            </a:r>
            <a:r>
              <a:rPr sz="1250" spc="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транспортного</a:t>
            </a:r>
            <a:r>
              <a:rPr sz="1250" spc="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средства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установ-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ленной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Федеральным</a:t>
            </a:r>
            <a:r>
              <a:rPr sz="1250" spc="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законом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 обязанности</a:t>
            </a:r>
            <a:r>
              <a:rPr sz="1250" spc="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по</a:t>
            </a:r>
            <a:r>
              <a:rPr sz="1250" spc="-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страхованию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своей</a:t>
            </a:r>
            <a:r>
              <a:rPr sz="1250" spc="3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гражданской</a:t>
            </a:r>
            <a:r>
              <a:rPr sz="1250" spc="3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ответственности,</a:t>
            </a:r>
            <a:r>
              <a:rPr sz="1250" spc="25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а</a:t>
            </a:r>
            <a:r>
              <a:rPr sz="1250" spc="2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равно</a:t>
            </a:r>
            <a:r>
              <a:rPr sz="1250" spc="3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управление </a:t>
            </a:r>
            <a:r>
              <a:rPr sz="1250" spc="-30" dirty="0">
                <a:solidFill>
                  <a:srgbClr val="1F1F1F"/>
                </a:solidFill>
                <a:latin typeface="Calibri"/>
                <a:cs typeface="Calibri"/>
              </a:rPr>
              <a:t>транспортным</a:t>
            </a:r>
            <a:r>
              <a:rPr sz="1250" spc="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35" dirty="0">
                <a:solidFill>
                  <a:srgbClr val="1F1F1F"/>
                </a:solidFill>
                <a:latin typeface="Calibri"/>
                <a:cs typeface="Calibri"/>
              </a:rPr>
              <a:t>средством,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40" dirty="0">
                <a:solidFill>
                  <a:srgbClr val="1F1F1F"/>
                </a:solidFill>
                <a:latin typeface="Calibri"/>
                <a:cs typeface="Calibri"/>
              </a:rPr>
              <a:t>когда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35" dirty="0">
                <a:solidFill>
                  <a:srgbClr val="1F1F1F"/>
                </a:solidFill>
                <a:latin typeface="Calibri"/>
                <a:cs typeface="Calibri"/>
              </a:rPr>
              <a:t>такое 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обязательное</a:t>
            </a:r>
            <a:r>
              <a:rPr sz="1250" spc="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страхова-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ние</a:t>
            </a:r>
            <a:r>
              <a:rPr sz="1250" spc="-30" dirty="0">
                <a:solidFill>
                  <a:srgbClr val="1F1F1F"/>
                </a:solidFill>
                <a:latin typeface="Calibri"/>
                <a:cs typeface="Calibri"/>
              </a:rPr>
              <a:t> заведомо</a:t>
            </a:r>
            <a:r>
              <a:rPr sz="1250" spc="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отсутствует,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D1232A"/>
                </a:solidFill>
                <a:latin typeface="Calibri"/>
                <a:cs typeface="Calibri"/>
              </a:rPr>
              <a:t>влекут</a:t>
            </a:r>
            <a:r>
              <a:rPr sz="1250" spc="-1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D1232A"/>
                </a:solidFill>
                <a:latin typeface="Calibri"/>
                <a:cs typeface="Calibri"/>
              </a:rPr>
              <a:t>наложение</a:t>
            </a:r>
            <a:r>
              <a:rPr sz="1250" spc="2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D1232A"/>
                </a:solidFill>
                <a:latin typeface="Calibri"/>
                <a:cs typeface="Calibri"/>
              </a:rPr>
              <a:t>административ- ного</a:t>
            </a:r>
            <a:r>
              <a:rPr sz="1250" spc="-6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D1232A"/>
                </a:solidFill>
                <a:latin typeface="Calibri"/>
                <a:cs typeface="Calibri"/>
              </a:rPr>
              <a:t>штрафа</a:t>
            </a:r>
            <a:r>
              <a:rPr sz="1250" spc="-3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D1232A"/>
                </a:solidFill>
                <a:latin typeface="Calibri"/>
                <a:cs typeface="Calibri"/>
              </a:rPr>
              <a:t>в</a:t>
            </a:r>
            <a:r>
              <a:rPr sz="1250" spc="-7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D1232A"/>
                </a:solidFill>
                <a:latin typeface="Calibri"/>
                <a:cs typeface="Calibri"/>
              </a:rPr>
              <a:t>размере</a:t>
            </a:r>
            <a:r>
              <a:rPr sz="1250" spc="1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D1232A"/>
                </a:solidFill>
                <a:latin typeface="Calibri"/>
                <a:cs typeface="Calibri"/>
              </a:rPr>
              <a:t>восьмисот</a:t>
            </a:r>
            <a:r>
              <a:rPr sz="1250" spc="1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D1232A"/>
                </a:solidFill>
                <a:latin typeface="Calibri"/>
                <a:cs typeface="Calibri"/>
              </a:rPr>
              <a:t>рублей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1250">
              <a:latin typeface="Calibri"/>
              <a:cs typeface="Calibri"/>
            </a:endParaRPr>
          </a:p>
          <a:p>
            <a:pPr marL="12700" marR="5080" indent="635" algn="just">
              <a:lnSpc>
                <a:spcPts val="1440"/>
              </a:lnSpc>
              <a:spcBef>
                <a:spcPts val="5"/>
              </a:spcBef>
            </a:pP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Нарушение</a:t>
            </a:r>
            <a:r>
              <a:rPr sz="1250" spc="17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правил</a:t>
            </a:r>
            <a:r>
              <a:rPr sz="1250" spc="1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применения</a:t>
            </a:r>
            <a:r>
              <a:rPr sz="1250" spc="1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ремней</a:t>
            </a:r>
            <a:r>
              <a:rPr sz="1250" spc="1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безопасности</a:t>
            </a:r>
            <a:r>
              <a:rPr sz="1250" spc="17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или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мотошлемов</a:t>
            </a:r>
            <a:r>
              <a:rPr sz="1250" spc="1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D1232A"/>
                </a:solidFill>
                <a:latin typeface="Calibri"/>
                <a:cs typeface="Calibri"/>
              </a:rPr>
              <a:t>влечет</a:t>
            </a:r>
            <a:r>
              <a:rPr sz="1250" spc="-5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35" dirty="0">
                <a:solidFill>
                  <a:srgbClr val="D1232A"/>
                </a:solidFill>
                <a:latin typeface="Calibri"/>
                <a:cs typeface="Calibri"/>
              </a:rPr>
              <a:t>наложение</a:t>
            </a:r>
            <a:r>
              <a:rPr sz="125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30" dirty="0">
                <a:solidFill>
                  <a:srgbClr val="D1232A"/>
                </a:solidFill>
                <a:latin typeface="Calibri"/>
                <a:cs typeface="Calibri"/>
              </a:rPr>
              <a:t>административного</a:t>
            </a:r>
            <a:r>
              <a:rPr sz="1250" spc="-4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D1232A"/>
                </a:solidFill>
                <a:latin typeface="Calibri"/>
                <a:cs typeface="Calibri"/>
              </a:rPr>
              <a:t>штрафа</a:t>
            </a:r>
            <a:r>
              <a:rPr sz="1250" spc="-50" dirty="0">
                <a:solidFill>
                  <a:srgbClr val="D1232A"/>
                </a:solidFill>
                <a:latin typeface="Calibri"/>
                <a:cs typeface="Calibri"/>
              </a:rPr>
              <a:t> в </a:t>
            </a:r>
            <a:r>
              <a:rPr sz="1250" spc="-25" dirty="0">
                <a:solidFill>
                  <a:srgbClr val="D1232A"/>
                </a:solidFill>
                <a:latin typeface="Calibri"/>
                <a:cs typeface="Calibri"/>
              </a:rPr>
              <a:t>размере одной </a:t>
            </a:r>
            <a:r>
              <a:rPr sz="1250" spc="-10" dirty="0">
                <a:solidFill>
                  <a:srgbClr val="D1232A"/>
                </a:solidFill>
                <a:latin typeface="Calibri"/>
                <a:cs typeface="Calibri"/>
              </a:rPr>
              <a:t>тысячи</a:t>
            </a:r>
            <a:r>
              <a:rPr sz="1250" spc="-2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D1232A"/>
                </a:solidFill>
                <a:latin typeface="Calibri"/>
                <a:cs typeface="Calibri"/>
              </a:rPr>
              <a:t>рублей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1250">
              <a:latin typeface="Calibri"/>
              <a:cs typeface="Calibri"/>
            </a:endParaRPr>
          </a:p>
          <a:p>
            <a:pPr marL="12700" marR="7620" indent="2540" algn="just">
              <a:lnSpc>
                <a:spcPts val="1440"/>
              </a:lnSpc>
            </a:pP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Управление</a:t>
            </a:r>
            <a:r>
              <a:rPr sz="125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транспортным</a:t>
            </a:r>
            <a:r>
              <a:rPr sz="1250" spc="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средством</a:t>
            </a:r>
            <a:r>
              <a:rPr sz="1250" spc="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водителем,</a:t>
            </a:r>
            <a:r>
              <a:rPr sz="1250" spc="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не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имею- щим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права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управления</a:t>
            </a:r>
            <a:r>
              <a:rPr sz="1250" spc="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транспортным</a:t>
            </a:r>
            <a:r>
              <a:rPr sz="1250" spc="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средством,</a:t>
            </a:r>
            <a:r>
              <a:rPr sz="1250" spc="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D1232A"/>
                </a:solidFill>
                <a:latin typeface="Calibri"/>
                <a:cs typeface="Calibri"/>
              </a:rPr>
              <a:t>влечет</a:t>
            </a:r>
            <a:r>
              <a:rPr sz="1250" spc="-2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D1232A"/>
                </a:solidFill>
                <a:latin typeface="Calibri"/>
                <a:cs typeface="Calibri"/>
              </a:rPr>
              <a:t>на- </a:t>
            </a:r>
            <a:r>
              <a:rPr sz="1250" spc="-40" dirty="0">
                <a:solidFill>
                  <a:srgbClr val="D1232A"/>
                </a:solidFill>
                <a:latin typeface="Calibri"/>
                <a:cs typeface="Calibri"/>
              </a:rPr>
              <a:t>ложение</a:t>
            </a:r>
            <a:r>
              <a:rPr sz="1250" spc="-3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D1232A"/>
                </a:solidFill>
                <a:latin typeface="Calibri"/>
                <a:cs typeface="Calibri"/>
              </a:rPr>
              <a:t>административного</a:t>
            </a:r>
            <a:r>
              <a:rPr sz="1250" spc="-4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D1232A"/>
                </a:solidFill>
                <a:latin typeface="Calibri"/>
                <a:cs typeface="Calibri"/>
              </a:rPr>
              <a:t>штрафа</a:t>
            </a:r>
            <a:r>
              <a:rPr sz="1250" spc="-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D1232A"/>
                </a:solidFill>
                <a:latin typeface="Calibri"/>
                <a:cs typeface="Calibri"/>
              </a:rPr>
              <a:t>в</a:t>
            </a:r>
            <a:r>
              <a:rPr sz="1250" spc="-6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D1232A"/>
                </a:solidFill>
                <a:latin typeface="Calibri"/>
                <a:cs typeface="Calibri"/>
              </a:rPr>
              <a:t>размере</a:t>
            </a:r>
            <a:r>
              <a:rPr sz="1250" spc="4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D1232A"/>
                </a:solidFill>
                <a:latin typeface="Calibri"/>
                <a:cs typeface="Calibri"/>
              </a:rPr>
              <a:t>от</a:t>
            </a:r>
            <a:r>
              <a:rPr sz="1250" spc="-3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D1232A"/>
                </a:solidFill>
                <a:latin typeface="Calibri"/>
                <a:cs typeface="Calibri"/>
              </a:rPr>
              <a:t>пяти</a:t>
            </a:r>
            <a:r>
              <a:rPr sz="1250" spc="-1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D1232A"/>
                </a:solidFill>
                <a:latin typeface="Calibri"/>
                <a:cs typeface="Calibri"/>
              </a:rPr>
              <a:t>тысяч </a:t>
            </a:r>
            <a:r>
              <a:rPr sz="1300" spc="-75" dirty="0">
                <a:solidFill>
                  <a:srgbClr val="D1232A"/>
                </a:solidFill>
                <a:latin typeface="Calibri"/>
                <a:cs typeface="Calibri"/>
              </a:rPr>
              <a:t>до</a:t>
            </a:r>
            <a:r>
              <a:rPr sz="1300" spc="-6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D1232A"/>
                </a:solidFill>
                <a:latin typeface="Calibri"/>
                <a:cs typeface="Calibri"/>
              </a:rPr>
              <a:t>пятнадцати</a:t>
            </a:r>
            <a:r>
              <a:rPr sz="1300" spc="2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D1232A"/>
                </a:solidFill>
                <a:latin typeface="Calibri"/>
                <a:cs typeface="Calibri"/>
              </a:rPr>
              <a:t>тысяч</a:t>
            </a:r>
            <a:r>
              <a:rPr sz="1300" spc="-4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D1232A"/>
                </a:solidFill>
                <a:latin typeface="Calibri"/>
                <a:cs typeface="Calibri"/>
              </a:rPr>
              <a:t>рублей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9714" y="7162927"/>
            <a:ext cx="175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"/>
            <a:ext cx="5289550" cy="629920"/>
          </a:xfrm>
          <a:custGeom>
            <a:avLst/>
            <a:gdLst/>
            <a:ahLst/>
            <a:cxnLst/>
            <a:rect l="l" t="t" r="r" b="b"/>
            <a:pathLst>
              <a:path w="5289550" h="629920">
                <a:moveTo>
                  <a:pt x="5288280" y="629920"/>
                </a:moveTo>
                <a:lnTo>
                  <a:pt x="0" y="629920"/>
                </a:lnTo>
                <a:lnTo>
                  <a:pt x="0" y="0"/>
                </a:lnTo>
                <a:lnTo>
                  <a:pt x="5288280" y="0"/>
                </a:lnTo>
                <a:lnTo>
                  <a:pt x="5288280" y="629920"/>
                </a:lnTo>
                <a:close/>
              </a:path>
            </a:pathLst>
          </a:custGeom>
          <a:solidFill>
            <a:srgbClr val="233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1481" y="377316"/>
            <a:ext cx="351218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«bE3OPACHOCTb</a:t>
            </a:r>
            <a:r>
              <a:rPr sz="9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5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HA</a:t>
            </a:r>
            <a:r>
              <a:rPr sz="9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FFFFFF"/>
                </a:solidFill>
                <a:latin typeface="Microsoft Sans Serif"/>
                <a:cs typeface="Microsoft Sans Serif"/>
              </a:rPr>
              <a:t>po</a:t>
            </a:r>
            <a:r>
              <a:rPr sz="95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950" dirty="0">
                <a:solidFill>
                  <a:srgbClr val="FFFFFF"/>
                </a:solidFill>
                <a:latin typeface="Microsoft Sans Serif"/>
                <a:cs typeface="Microsoft Sans Serif"/>
              </a:rPr>
              <a:t>orE</a:t>
            </a:r>
            <a:r>
              <a:rPr sz="95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5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HECOBEPIJJEHHOfłETHHX</a:t>
            </a:r>
            <a:r>
              <a:rPr sz="9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BOĄHTEfïEÚ»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448" y="952627"/>
            <a:ext cx="4151629" cy="641858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3970" marR="10160" indent="-1905" algn="just">
              <a:lnSpc>
                <a:spcPts val="1440"/>
              </a:lnSpc>
              <a:spcBef>
                <a:spcPts val="245"/>
              </a:spcBef>
            </a:pPr>
            <a:r>
              <a:rPr sz="1300" spc="-30" dirty="0">
                <a:solidFill>
                  <a:srgbClr val="1F1F1F"/>
                </a:solidFill>
                <a:latin typeface="Calibri"/>
                <a:cs typeface="Calibri"/>
              </a:rPr>
              <a:t>Превышение</a:t>
            </a:r>
            <a:r>
              <a:rPr sz="1300" spc="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1F1F1F"/>
                </a:solidFill>
                <a:latin typeface="Calibri"/>
                <a:cs typeface="Calibri"/>
              </a:rPr>
              <a:t>установленной</a:t>
            </a:r>
            <a:r>
              <a:rPr sz="1300" spc="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скорости</a:t>
            </a:r>
            <a:r>
              <a:rPr sz="1300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1F1F1F"/>
                </a:solidFill>
                <a:latin typeface="Calibri"/>
                <a:cs typeface="Calibri"/>
              </a:rPr>
              <a:t>движения</a:t>
            </a:r>
            <a:r>
              <a:rPr sz="1300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транспорт- ного</a:t>
            </a:r>
            <a:r>
              <a:rPr sz="1300" spc="-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1F1F1F"/>
                </a:solidFill>
                <a:latin typeface="Calibri"/>
                <a:cs typeface="Calibri"/>
              </a:rPr>
              <a:t>средства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на</a:t>
            </a:r>
            <a:r>
              <a:rPr sz="1300" spc="-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1F1F1F"/>
                </a:solidFill>
                <a:latin typeface="Calibri"/>
                <a:cs typeface="Calibri"/>
              </a:rPr>
              <a:t>величину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более</a:t>
            </a:r>
            <a:r>
              <a:rPr sz="1300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1F1F1F"/>
                </a:solidFill>
                <a:latin typeface="Calibri"/>
                <a:cs typeface="Calibri"/>
              </a:rPr>
              <a:t>20,</a:t>
            </a:r>
            <a:r>
              <a:rPr sz="1300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но</a:t>
            </a:r>
            <a:r>
              <a:rPr sz="1300" spc="-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не</a:t>
            </a:r>
            <a:r>
              <a:rPr sz="1300" spc="-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1F1F1F"/>
                </a:solidFill>
                <a:latin typeface="Calibri"/>
                <a:cs typeface="Calibri"/>
              </a:rPr>
              <a:t>более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40</a:t>
            </a:r>
            <a:r>
              <a:rPr sz="1300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1F1F1F"/>
                </a:solidFill>
                <a:latin typeface="Calibri"/>
                <a:cs typeface="Calibri"/>
              </a:rPr>
              <a:t>киломе-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тров</a:t>
            </a:r>
            <a:r>
              <a:rPr sz="1300" spc="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300" spc="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час</a:t>
            </a:r>
            <a:r>
              <a:rPr sz="130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D1232A"/>
                </a:solidFill>
                <a:latin typeface="Calibri"/>
                <a:cs typeface="Calibri"/>
              </a:rPr>
              <a:t>влечет</a:t>
            </a:r>
            <a:r>
              <a:rPr sz="1300" spc="5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D1232A"/>
                </a:solidFill>
                <a:latin typeface="Calibri"/>
                <a:cs typeface="Calibri"/>
              </a:rPr>
              <a:t>наложение</a:t>
            </a:r>
            <a:r>
              <a:rPr sz="1300" spc="7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D1232A"/>
                </a:solidFill>
                <a:latin typeface="Calibri"/>
                <a:cs typeface="Calibri"/>
              </a:rPr>
              <a:t>административного</a:t>
            </a:r>
            <a:r>
              <a:rPr sz="1300" spc="-2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D1232A"/>
                </a:solidFill>
                <a:latin typeface="Calibri"/>
                <a:cs typeface="Calibri"/>
              </a:rPr>
              <a:t>штрафа</a:t>
            </a:r>
            <a:r>
              <a:rPr sz="1300" spc="5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D1232A"/>
                </a:solidFill>
                <a:latin typeface="Calibri"/>
                <a:cs typeface="Calibri"/>
              </a:rPr>
              <a:t>в </a:t>
            </a:r>
            <a:r>
              <a:rPr sz="1300" spc="-60" dirty="0">
                <a:solidFill>
                  <a:srgbClr val="D1232A"/>
                </a:solidFill>
                <a:latin typeface="Calibri"/>
                <a:cs typeface="Calibri"/>
              </a:rPr>
              <a:t>размере</a:t>
            </a:r>
            <a:r>
              <a:rPr sz="1300" spc="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D1232A"/>
                </a:solidFill>
                <a:latin typeface="Calibri"/>
                <a:cs typeface="Calibri"/>
              </a:rPr>
              <a:t>семисот</a:t>
            </a:r>
            <a:r>
              <a:rPr sz="1300" spc="1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D1232A"/>
                </a:solidFill>
                <a:latin typeface="Calibri"/>
                <a:cs typeface="Calibri"/>
              </a:rPr>
              <a:t>пятидесяти</a:t>
            </a:r>
            <a:r>
              <a:rPr sz="1300" spc="4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D1232A"/>
                </a:solidFill>
                <a:latin typeface="Calibri"/>
                <a:cs typeface="Calibri"/>
              </a:rPr>
              <a:t>рублей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300">
              <a:latin typeface="Calibri"/>
              <a:cs typeface="Calibri"/>
            </a:endParaRPr>
          </a:p>
          <a:p>
            <a:pPr marL="304800" marR="302260" indent="-16510" algn="ctr">
              <a:lnSpc>
                <a:spcPts val="1440"/>
              </a:lnSpc>
            </a:pPr>
            <a:r>
              <a:rPr sz="1300" b="1" spc="-20" dirty="0">
                <a:solidFill>
                  <a:srgbClr val="006EB8"/>
                </a:solidFill>
                <a:latin typeface="Calibri"/>
                <a:cs typeface="Calibri"/>
              </a:rPr>
              <a:t>Административная</a:t>
            </a:r>
            <a:r>
              <a:rPr sz="1300" b="1" spc="-7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006EB8"/>
                </a:solidFill>
                <a:latin typeface="Calibri"/>
                <a:cs typeface="Calibri"/>
              </a:rPr>
              <a:t>ответственность</a:t>
            </a:r>
            <a:r>
              <a:rPr sz="1300" b="1" spc="4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006EB8"/>
                </a:solidFill>
                <a:latin typeface="Calibri"/>
                <a:cs typeface="Calibri"/>
              </a:rPr>
              <a:t>родителей (законных</a:t>
            </a:r>
            <a:r>
              <a:rPr sz="1300" b="1" spc="2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006EB8"/>
                </a:solidFill>
                <a:latin typeface="Calibri"/>
                <a:cs typeface="Calibri"/>
              </a:rPr>
              <a:t>представителей)</a:t>
            </a:r>
            <a:r>
              <a:rPr sz="1300" b="1" spc="-5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006EB8"/>
                </a:solidFill>
                <a:latin typeface="Calibri"/>
                <a:cs typeface="Calibri"/>
              </a:rPr>
              <a:t>несовершеннолетних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90"/>
              </a:spcBef>
            </a:pPr>
            <a:endParaRPr sz="1300">
              <a:latin typeface="Calibri"/>
              <a:cs typeface="Calibri"/>
            </a:endParaRPr>
          </a:p>
          <a:p>
            <a:pPr marL="13970" marR="13970" indent="-1905" algn="just">
              <a:lnSpc>
                <a:spcPts val="1440"/>
              </a:lnSpc>
              <a:spcBef>
                <a:spcPts val="5"/>
              </a:spcBef>
            </a:pP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Передача</a:t>
            </a:r>
            <a:r>
              <a:rPr sz="1300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1F1F1F"/>
                </a:solidFill>
                <a:latin typeface="Calibri"/>
                <a:cs typeface="Calibri"/>
              </a:rPr>
              <a:t>управления </a:t>
            </a:r>
            <a:r>
              <a:rPr sz="1300" spc="-25" dirty="0">
                <a:solidFill>
                  <a:srgbClr val="1F1F1F"/>
                </a:solidFill>
                <a:latin typeface="Calibri"/>
                <a:cs typeface="Calibri"/>
              </a:rPr>
              <a:t>транспортным</a:t>
            </a:r>
            <a:r>
              <a:rPr sz="1300" spc="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1F1F1F"/>
                </a:solidFill>
                <a:latin typeface="Calibri"/>
                <a:cs typeface="Calibri"/>
              </a:rPr>
              <a:t>средством</a:t>
            </a:r>
            <a:r>
              <a:rPr sz="1300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лицу,</a:t>
            </a: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заве- домо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не</a:t>
            </a:r>
            <a:r>
              <a:rPr sz="130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1F1F1F"/>
                </a:solidFill>
                <a:latin typeface="Calibri"/>
                <a:cs typeface="Calibri"/>
              </a:rPr>
              <a:t>имеющему</a:t>
            </a:r>
            <a:r>
              <a:rPr sz="1300" spc="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права</a:t>
            </a:r>
            <a:r>
              <a:rPr sz="1300" spc="-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1F1F1F"/>
                </a:solidFill>
                <a:latin typeface="Calibri"/>
                <a:cs typeface="Calibri"/>
              </a:rPr>
              <a:t>управления</a:t>
            </a:r>
            <a:r>
              <a:rPr sz="1300" spc="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1F1F1F"/>
                </a:solidFill>
                <a:latin typeface="Calibri"/>
                <a:cs typeface="Calibri"/>
              </a:rPr>
              <a:t>транспортным</a:t>
            </a:r>
            <a:r>
              <a:rPr sz="1300" spc="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сред-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ством</a:t>
            </a:r>
            <a:r>
              <a:rPr sz="130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(за</a:t>
            </a:r>
            <a:r>
              <a:rPr sz="1300" spc="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1F1F1F"/>
                </a:solidFill>
                <a:latin typeface="Calibri"/>
                <a:cs typeface="Calibri"/>
              </a:rPr>
              <a:t>исключением</a:t>
            </a:r>
            <a:r>
              <a:rPr sz="1300" spc="1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учебной</a:t>
            </a:r>
            <a:r>
              <a:rPr sz="1300" spc="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езды)</a:t>
            </a:r>
            <a:r>
              <a:rPr sz="1300" spc="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или</a:t>
            </a:r>
            <a:r>
              <a:rPr sz="1300" spc="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1F1F1F"/>
                </a:solidFill>
                <a:latin typeface="Calibri"/>
                <a:cs typeface="Calibri"/>
              </a:rPr>
              <a:t>лишенному</a:t>
            </a:r>
            <a:r>
              <a:rPr sz="1300" spc="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1F1F1F"/>
                </a:solidFill>
                <a:latin typeface="Calibri"/>
                <a:cs typeface="Calibri"/>
              </a:rPr>
              <a:t>та-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кого</a:t>
            </a:r>
            <a:r>
              <a:rPr sz="1300" spc="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права,</a:t>
            </a:r>
            <a:r>
              <a:rPr sz="1300" spc="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D1232A"/>
                </a:solidFill>
                <a:latin typeface="Calibri"/>
                <a:cs typeface="Calibri"/>
              </a:rPr>
              <a:t>влечет</a:t>
            </a:r>
            <a:r>
              <a:rPr sz="1300" spc="8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D1232A"/>
                </a:solidFill>
                <a:latin typeface="Calibri"/>
                <a:cs typeface="Calibri"/>
              </a:rPr>
              <a:t>наложение</a:t>
            </a:r>
            <a:r>
              <a:rPr sz="1300" spc="9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D1232A"/>
                </a:solidFill>
                <a:latin typeface="Calibri"/>
                <a:cs typeface="Calibri"/>
              </a:rPr>
              <a:t>административного</a:t>
            </a:r>
            <a:r>
              <a:rPr sz="1300" spc="2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D1232A"/>
                </a:solidFill>
                <a:latin typeface="Calibri"/>
                <a:cs typeface="Calibri"/>
              </a:rPr>
              <a:t>штрафа </a:t>
            </a:r>
            <a:r>
              <a:rPr sz="1300" dirty="0">
                <a:solidFill>
                  <a:srgbClr val="D1232A"/>
                </a:solidFill>
                <a:latin typeface="Calibri"/>
                <a:cs typeface="Calibri"/>
              </a:rPr>
              <a:t>в</a:t>
            </a:r>
            <a:r>
              <a:rPr sz="1300" spc="-7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D1232A"/>
                </a:solidFill>
                <a:latin typeface="Calibri"/>
                <a:cs typeface="Calibri"/>
              </a:rPr>
              <a:t>размере</a:t>
            </a:r>
            <a:r>
              <a:rPr sz="1300" spc="-2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D1232A"/>
                </a:solidFill>
                <a:latin typeface="Calibri"/>
                <a:cs typeface="Calibri"/>
              </a:rPr>
              <a:t>тридцати</a:t>
            </a:r>
            <a:r>
              <a:rPr sz="1300" spc="1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D1232A"/>
                </a:solidFill>
                <a:latin typeface="Calibri"/>
                <a:cs typeface="Calibri"/>
              </a:rPr>
              <a:t>тысяч</a:t>
            </a:r>
            <a:r>
              <a:rPr sz="1300" spc="-4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D1232A"/>
                </a:solidFill>
                <a:latin typeface="Calibri"/>
                <a:cs typeface="Calibri"/>
              </a:rPr>
              <a:t>рублей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sz="1300">
              <a:latin typeface="Calibri"/>
              <a:cs typeface="Calibri"/>
            </a:endParaRPr>
          </a:p>
          <a:p>
            <a:pPr marL="13970" marR="5080" indent="213995" algn="just">
              <a:lnSpc>
                <a:spcPts val="1440"/>
              </a:lnSpc>
            </a:pPr>
            <a:r>
              <a:rPr sz="1300" spc="-70" dirty="0">
                <a:solidFill>
                  <a:srgbClr val="1F1F1F"/>
                </a:solidFill>
                <a:latin typeface="Calibri"/>
                <a:cs typeface="Calibri"/>
              </a:rPr>
              <a:t>Родителям</a:t>
            </a:r>
            <a:r>
              <a:rPr sz="1300" spc="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1F1F1F"/>
                </a:solidFill>
                <a:latin typeface="Calibri"/>
                <a:cs typeface="Calibri"/>
              </a:rPr>
              <a:t>и</a:t>
            </a:r>
            <a:r>
              <a:rPr sz="1300" spc="-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75" dirty="0">
                <a:solidFill>
                  <a:srgbClr val="1F1F1F"/>
                </a:solidFill>
                <a:latin typeface="Calibri"/>
                <a:cs typeface="Calibri"/>
              </a:rPr>
              <a:t>законным</a:t>
            </a:r>
            <a:r>
              <a:rPr sz="1300" spc="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1F1F1F"/>
                </a:solidFill>
                <a:latin typeface="Calibri"/>
                <a:cs typeface="Calibri"/>
              </a:rPr>
              <a:t>представителям</a:t>
            </a:r>
            <a:r>
              <a:rPr sz="1300" spc="-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1F1F1F"/>
                </a:solidFill>
                <a:latin typeface="Calibri"/>
                <a:cs typeface="Calibri"/>
              </a:rPr>
              <a:t>несовершеннолет-</a:t>
            </a:r>
            <a:r>
              <a:rPr sz="1300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них</a:t>
            </a:r>
            <a:r>
              <a:rPr sz="130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1F1F1F"/>
                </a:solidFill>
                <a:latin typeface="Calibri"/>
                <a:cs typeface="Calibri"/>
              </a:rPr>
              <a:t>необходимо</a:t>
            </a:r>
            <a:r>
              <a:rPr sz="1300" spc="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1F1F1F"/>
                </a:solidFill>
                <a:latin typeface="Calibri"/>
                <a:cs typeface="Calibri"/>
              </a:rPr>
              <a:t>помнить,</a:t>
            </a:r>
            <a:r>
              <a:rPr sz="1300" spc="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1F1F1F"/>
                </a:solidFill>
                <a:latin typeface="Calibri"/>
                <a:cs typeface="Calibri"/>
              </a:rPr>
              <a:t>что</a:t>
            </a:r>
            <a:r>
              <a:rPr sz="1300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за</a:t>
            </a:r>
            <a:r>
              <a:rPr sz="1300" spc="-7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1F1F1F"/>
                </a:solidFill>
                <a:latin typeface="Calibri"/>
                <a:cs typeface="Calibri"/>
              </a:rPr>
              <a:t>вред,</a:t>
            </a:r>
            <a:r>
              <a:rPr sz="1300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1F1F1F"/>
                </a:solidFill>
                <a:latin typeface="Calibri"/>
                <a:cs typeface="Calibri"/>
              </a:rPr>
              <a:t>причиненный</a:t>
            </a:r>
            <a:r>
              <a:rPr sz="1300" spc="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несовер-</a:t>
            </a:r>
            <a:r>
              <a:rPr sz="1300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75" dirty="0">
                <a:solidFill>
                  <a:srgbClr val="1F1F1F"/>
                </a:solidFill>
                <a:latin typeface="Calibri"/>
                <a:cs typeface="Calibri"/>
              </a:rPr>
              <a:t>шеннолетним,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не</a:t>
            </a:r>
            <a:r>
              <a:rPr sz="1300" spc="1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1F1F1F"/>
                </a:solidFill>
                <a:latin typeface="Calibri"/>
                <a:cs typeface="Calibri"/>
              </a:rPr>
              <a:t>достигшим</a:t>
            </a:r>
            <a:r>
              <a:rPr sz="1300" spc="3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80" dirty="0">
                <a:solidFill>
                  <a:srgbClr val="1F1F1F"/>
                </a:solidFill>
                <a:latin typeface="Calibri"/>
                <a:cs typeface="Calibri"/>
              </a:rPr>
              <a:t>14</a:t>
            </a:r>
            <a:r>
              <a:rPr sz="1300" spc="1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75" dirty="0">
                <a:solidFill>
                  <a:srgbClr val="1F1F1F"/>
                </a:solidFill>
                <a:latin typeface="Calibri"/>
                <a:cs typeface="Calibri"/>
              </a:rPr>
              <a:t>лет,</a:t>
            </a:r>
            <a:r>
              <a:rPr sz="1300" spc="1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1F1F1F"/>
                </a:solidFill>
                <a:latin typeface="Calibri"/>
                <a:cs typeface="Calibri"/>
              </a:rPr>
              <a:t>отвечают</a:t>
            </a:r>
            <a:r>
              <a:rPr sz="1300" spc="25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1F1F1F"/>
                </a:solidFill>
                <a:latin typeface="Calibri"/>
                <a:cs typeface="Calibri"/>
              </a:rPr>
              <a:t>его</a:t>
            </a:r>
            <a:r>
              <a:rPr sz="1300" spc="20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1F1F1F"/>
                </a:solidFill>
                <a:latin typeface="Calibri"/>
                <a:cs typeface="Calibri"/>
              </a:rPr>
              <a:t>законные</a:t>
            </a:r>
            <a:r>
              <a:rPr sz="130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1F1F1F"/>
                </a:solidFill>
                <a:latin typeface="Calibri"/>
                <a:cs typeface="Calibri"/>
              </a:rPr>
              <a:t>представители.</a:t>
            </a:r>
            <a:endParaRPr sz="1300">
              <a:latin typeface="Calibri"/>
              <a:cs typeface="Calibri"/>
            </a:endParaRPr>
          </a:p>
          <a:p>
            <a:pPr marL="13970" marR="19050" indent="252095" algn="just">
              <a:lnSpc>
                <a:spcPts val="1440"/>
              </a:lnSpc>
            </a:pPr>
            <a:r>
              <a:rPr sz="1300" spc="-60" dirty="0">
                <a:solidFill>
                  <a:srgbClr val="1F1F1F"/>
                </a:solidFill>
                <a:latin typeface="Calibri"/>
                <a:cs typeface="Calibri"/>
              </a:rPr>
              <a:t>Несовершеннолетние</a:t>
            </a:r>
            <a:r>
              <a:rPr sz="1300" spc="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300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1F1F1F"/>
                </a:solidFill>
                <a:latin typeface="Calibri"/>
                <a:cs typeface="Calibri"/>
              </a:rPr>
              <a:t>возрасте</a:t>
            </a:r>
            <a:r>
              <a:rPr sz="1300" spc="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1F1F1F"/>
                </a:solidFill>
                <a:latin typeface="Calibri"/>
                <a:cs typeface="Calibri"/>
              </a:rPr>
              <a:t>от</a:t>
            </a:r>
            <a:r>
              <a:rPr sz="1300" spc="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80" dirty="0">
                <a:solidFill>
                  <a:srgbClr val="1F1F1F"/>
                </a:solidFill>
                <a:latin typeface="Calibri"/>
                <a:cs typeface="Calibri"/>
              </a:rPr>
              <a:t>14</a:t>
            </a:r>
            <a:r>
              <a:rPr sz="1300" spc="-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90" dirty="0">
                <a:solidFill>
                  <a:srgbClr val="1F1F1F"/>
                </a:solidFill>
                <a:latin typeface="Calibri"/>
                <a:cs typeface="Calibri"/>
              </a:rPr>
              <a:t>до</a:t>
            </a:r>
            <a:r>
              <a:rPr sz="1300" spc="1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1F1F1F"/>
                </a:solidFill>
                <a:latin typeface="Calibri"/>
                <a:cs typeface="Calibri"/>
              </a:rPr>
              <a:t>J8</a:t>
            </a:r>
            <a:r>
              <a:rPr sz="1300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1F1F1F"/>
                </a:solidFill>
                <a:latin typeface="Calibri"/>
                <a:cs typeface="Calibri"/>
              </a:rPr>
              <a:t>лет</a:t>
            </a:r>
            <a:r>
              <a:rPr sz="1300" spc="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1F1F1F"/>
                </a:solidFill>
                <a:latin typeface="Calibri"/>
                <a:cs typeface="Calibri"/>
              </a:rPr>
              <a:t>самостоя-</a:t>
            </a:r>
            <a:r>
              <a:rPr sz="130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65" dirty="0">
                <a:solidFill>
                  <a:srgbClr val="1F1F1F"/>
                </a:solidFill>
                <a:latin typeface="Calibri"/>
                <a:cs typeface="Calibri"/>
              </a:rPr>
              <a:t>тельно</a:t>
            </a:r>
            <a:r>
              <a:rPr sz="1300" spc="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1F1F1F"/>
                </a:solidFill>
                <a:latin typeface="Calibri"/>
                <a:cs typeface="Calibri"/>
              </a:rPr>
              <a:t>несут</a:t>
            </a:r>
            <a:r>
              <a:rPr sz="130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ответственность</a:t>
            </a:r>
            <a:r>
              <a:rPr sz="1300" spc="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1F1F1F"/>
                </a:solidFill>
                <a:latin typeface="Calibri"/>
                <a:cs typeface="Calibri"/>
              </a:rPr>
              <a:t>за</a:t>
            </a:r>
            <a:r>
              <a:rPr sz="1300" spc="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1F1F1F"/>
                </a:solidFill>
                <a:latin typeface="Calibri"/>
                <a:cs typeface="Calibri"/>
              </a:rPr>
              <a:t>причиненный</a:t>
            </a:r>
            <a:r>
              <a:rPr sz="1300" spc="1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80" dirty="0">
                <a:solidFill>
                  <a:srgbClr val="1F1F1F"/>
                </a:solidFill>
                <a:latin typeface="Calibri"/>
                <a:cs typeface="Calibri"/>
              </a:rPr>
              <a:t>вред</a:t>
            </a:r>
            <a:r>
              <a:rPr sz="1300" spc="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на</a:t>
            </a:r>
            <a:r>
              <a:rPr sz="1300" spc="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1F1F1F"/>
                </a:solidFill>
                <a:latin typeface="Calibri"/>
                <a:cs typeface="Calibri"/>
              </a:rPr>
              <a:t>общих</a:t>
            </a:r>
            <a:r>
              <a:rPr sz="130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1F1F1F"/>
                </a:solidFill>
                <a:latin typeface="Calibri"/>
                <a:cs typeface="Calibri"/>
              </a:rPr>
              <a:t>основаниях.</a:t>
            </a:r>
            <a:r>
              <a:rPr sz="130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1F1F1F"/>
                </a:solidFill>
                <a:latin typeface="Calibri"/>
                <a:cs typeface="Calibri"/>
              </a:rPr>
              <a:t>случае,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если</a:t>
            </a:r>
            <a:r>
              <a:rPr sz="1300" spc="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1F1F1F"/>
                </a:solidFill>
                <a:latin typeface="Calibri"/>
                <a:cs typeface="Calibri"/>
              </a:rPr>
              <a:t>у</a:t>
            </a:r>
            <a:r>
              <a:rPr sz="1300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1F1F1F"/>
                </a:solidFill>
                <a:latin typeface="Calibri"/>
                <a:cs typeface="Calibri"/>
              </a:rPr>
              <a:t>несовершеннолетнего</a:t>
            </a:r>
            <a:r>
              <a:rPr sz="1300" spc="-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300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1F1F1F"/>
                </a:solidFill>
                <a:latin typeface="Calibri"/>
                <a:cs typeface="Calibri"/>
              </a:rPr>
              <a:t>возрасте</a:t>
            </a:r>
            <a:r>
              <a:rPr sz="1300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1F1F1F"/>
                </a:solidFill>
                <a:latin typeface="Calibri"/>
                <a:cs typeface="Calibri"/>
              </a:rPr>
              <a:t>от</a:t>
            </a:r>
            <a:r>
              <a:rPr sz="1300" spc="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85" dirty="0">
                <a:solidFill>
                  <a:srgbClr val="1F1F1F"/>
                </a:solidFill>
                <a:latin typeface="Calibri"/>
                <a:cs typeface="Calibri"/>
              </a:rPr>
              <a:t>14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90" dirty="0">
                <a:solidFill>
                  <a:srgbClr val="1F1F1F"/>
                </a:solidFill>
                <a:latin typeface="Calibri"/>
                <a:cs typeface="Calibri"/>
              </a:rPr>
              <a:t>до</a:t>
            </a:r>
            <a:r>
              <a:rPr sz="1300" spc="1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1F1F1F"/>
                </a:solidFill>
                <a:latin typeface="Calibri"/>
                <a:cs typeface="Calibri"/>
              </a:rPr>
              <a:t>J8</a:t>
            </a: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1F1F1F"/>
                </a:solidFill>
                <a:latin typeface="Calibri"/>
                <a:cs typeface="Calibri"/>
              </a:rPr>
              <a:t>лет</a:t>
            </a:r>
            <a:r>
              <a:rPr sz="1300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1F1F1F"/>
                </a:solidFill>
                <a:latin typeface="Calibri"/>
                <a:cs typeface="Calibri"/>
              </a:rPr>
              <a:t>нет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75" dirty="0">
                <a:solidFill>
                  <a:srgbClr val="1F1F1F"/>
                </a:solidFill>
                <a:latin typeface="Calibri"/>
                <a:cs typeface="Calibri"/>
              </a:rPr>
              <a:t>доходов</a:t>
            </a:r>
            <a:r>
              <a:rPr sz="1300" spc="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1F1F1F"/>
                </a:solidFill>
                <a:latin typeface="Calibri"/>
                <a:cs typeface="Calibri"/>
              </a:rPr>
              <a:t>или</a:t>
            </a:r>
            <a:r>
              <a:rPr sz="130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1F1F1F"/>
                </a:solidFill>
                <a:latin typeface="Calibri"/>
                <a:cs typeface="Calibri"/>
              </a:rPr>
              <a:t>иного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1F1F1F"/>
                </a:solidFill>
                <a:latin typeface="Calibri"/>
                <a:cs typeface="Calibri"/>
              </a:rPr>
              <a:t>имущества,</a:t>
            </a:r>
            <a:r>
              <a:rPr sz="1300" spc="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1F1F1F"/>
                </a:solidFill>
                <a:latin typeface="Calibri"/>
                <a:cs typeface="Calibri"/>
              </a:rPr>
              <a:t>достаточных</a:t>
            </a:r>
            <a:r>
              <a:rPr sz="130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65" dirty="0">
                <a:solidFill>
                  <a:srgbClr val="1F1F1F"/>
                </a:solidFill>
                <a:latin typeface="Calibri"/>
                <a:cs typeface="Calibri"/>
              </a:rPr>
              <a:t>для</a:t>
            </a:r>
            <a:r>
              <a:rPr sz="1300" spc="-10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85" dirty="0">
                <a:solidFill>
                  <a:srgbClr val="1F1F1F"/>
                </a:solidFill>
                <a:latin typeface="Calibri"/>
                <a:cs typeface="Calibri"/>
              </a:rPr>
              <a:t>возмещения</a:t>
            </a:r>
            <a:r>
              <a:rPr sz="1300" spc="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65" dirty="0">
                <a:solidFill>
                  <a:srgbClr val="1F1F1F"/>
                </a:solidFill>
                <a:latin typeface="Calibri"/>
                <a:cs typeface="Calibri"/>
              </a:rPr>
              <a:t>вреда,</a:t>
            </a:r>
            <a:r>
              <a:rPr sz="1300" spc="-1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75" dirty="0">
                <a:solidFill>
                  <a:srgbClr val="1F1F1F"/>
                </a:solidFill>
                <a:latin typeface="Calibri"/>
                <a:cs typeface="Calibri"/>
              </a:rPr>
              <a:t>вред</a:t>
            </a:r>
            <a:r>
              <a:rPr sz="1300" spc="-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95" dirty="0">
                <a:solidFill>
                  <a:srgbClr val="1F1F1F"/>
                </a:solidFill>
                <a:latin typeface="Calibri"/>
                <a:cs typeface="Calibri"/>
              </a:rPr>
              <a:t>возмещают</a:t>
            </a:r>
            <a:r>
              <a:rPr sz="1300" spc="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65" dirty="0">
                <a:solidFill>
                  <a:srgbClr val="1F1F1F"/>
                </a:solidFill>
                <a:latin typeface="Calibri"/>
                <a:cs typeface="Calibri"/>
              </a:rPr>
              <a:t>полностью</a:t>
            </a:r>
            <a:r>
              <a:rPr sz="1300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1F1F1F"/>
                </a:solidFill>
                <a:latin typeface="Calibri"/>
                <a:cs typeface="Calibri"/>
              </a:rPr>
              <a:t>или</a:t>
            </a:r>
            <a:r>
              <a:rPr sz="1300" spc="-1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300" spc="-1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75" dirty="0">
                <a:solidFill>
                  <a:srgbClr val="1F1F1F"/>
                </a:solidFill>
                <a:latin typeface="Calibri"/>
                <a:cs typeface="Calibri"/>
              </a:rPr>
              <a:t>недо-</a:t>
            </a:r>
            <a:r>
              <a:rPr sz="1300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75" dirty="0">
                <a:solidFill>
                  <a:srgbClr val="1F1F1F"/>
                </a:solidFill>
                <a:latin typeface="Calibri"/>
                <a:cs typeface="Calibri"/>
              </a:rPr>
              <a:t>стающей</a:t>
            </a:r>
            <a:r>
              <a:rPr sz="1300" spc="1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части </a:t>
            </a:r>
            <a:r>
              <a:rPr sz="1300" spc="-45" dirty="0">
                <a:solidFill>
                  <a:srgbClr val="1F1F1F"/>
                </a:solidFill>
                <a:latin typeface="Calibri"/>
                <a:cs typeface="Calibri"/>
              </a:rPr>
              <a:t>его</a:t>
            </a:r>
            <a:r>
              <a:rPr sz="1300" spc="-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65" dirty="0">
                <a:solidFill>
                  <a:srgbClr val="1F1F1F"/>
                </a:solidFill>
                <a:latin typeface="Calibri"/>
                <a:cs typeface="Calibri"/>
              </a:rPr>
              <a:t>родители</a:t>
            </a:r>
            <a:r>
              <a:rPr sz="1300" spc="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80" dirty="0">
                <a:solidFill>
                  <a:srgbClr val="1F1F1F"/>
                </a:solidFill>
                <a:latin typeface="Calibri"/>
                <a:cs typeface="Calibri"/>
              </a:rPr>
              <a:t>(законные</a:t>
            </a:r>
            <a:r>
              <a:rPr sz="1300" spc="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1F1F1F"/>
                </a:solidFill>
                <a:latin typeface="Calibri"/>
                <a:cs typeface="Calibri"/>
              </a:rPr>
              <a:t>представители).</a:t>
            </a:r>
            <a:endParaRPr sz="1300">
              <a:latin typeface="Calibri"/>
              <a:cs typeface="Calibri"/>
            </a:endParaRPr>
          </a:p>
          <a:p>
            <a:pPr marL="13970" marR="15240" indent="213995" algn="just">
              <a:lnSpc>
                <a:spcPts val="1440"/>
              </a:lnSpc>
            </a:pPr>
            <a:r>
              <a:rPr sz="1300" spc="-40" dirty="0">
                <a:solidFill>
                  <a:srgbClr val="1F1F1F"/>
                </a:solidFill>
                <a:latin typeface="Calibri"/>
                <a:cs typeface="Calibri"/>
              </a:rPr>
              <a:t>Кроме</a:t>
            </a:r>
            <a:r>
              <a:rPr sz="130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1F1F1F"/>
                </a:solidFill>
                <a:latin typeface="Calibri"/>
                <a:cs typeface="Calibri"/>
              </a:rPr>
              <a:t>того,</a:t>
            </a:r>
            <a:r>
              <a:rPr sz="130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1F1F1F"/>
                </a:solidFill>
                <a:latin typeface="Calibri"/>
                <a:cs typeface="Calibri"/>
              </a:rPr>
              <a:t>родители</a:t>
            </a:r>
            <a:r>
              <a:rPr sz="1300" spc="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(законные</a:t>
            </a:r>
            <a:r>
              <a:rPr sz="1300" spc="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1F1F1F"/>
                </a:solidFill>
                <a:latin typeface="Calibri"/>
                <a:cs typeface="Calibri"/>
              </a:rPr>
              <a:t>представители)</a:t>
            </a:r>
            <a:r>
              <a:rPr sz="1300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несовер- </a:t>
            </a:r>
            <a:r>
              <a:rPr sz="1300" spc="-25" dirty="0">
                <a:solidFill>
                  <a:srgbClr val="1F1F1F"/>
                </a:solidFill>
                <a:latin typeface="Calibri"/>
                <a:cs typeface="Calibri"/>
              </a:rPr>
              <a:t>шеннолетних</a:t>
            </a:r>
            <a:r>
              <a:rPr sz="1300" spc="1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могут</a:t>
            </a:r>
            <a:r>
              <a:rPr sz="1300" spc="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быть</a:t>
            </a:r>
            <a:r>
              <a:rPr sz="130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привлечены</a:t>
            </a:r>
            <a:r>
              <a:rPr sz="1300" spc="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к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1F1F1F"/>
                </a:solidFill>
                <a:latin typeface="Calibri"/>
                <a:cs typeface="Calibri"/>
              </a:rPr>
              <a:t>административной 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ответственности</a:t>
            </a:r>
            <a:r>
              <a:rPr sz="130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по</a:t>
            </a:r>
            <a:r>
              <a:rPr sz="1300" spc="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статье</a:t>
            </a:r>
            <a:r>
              <a:rPr sz="1300" spc="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5.35</a:t>
            </a:r>
            <a:r>
              <a:rPr sz="1300" spc="11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KoAП</a:t>
            </a:r>
            <a:r>
              <a:rPr sz="1300" spc="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РФ</a:t>
            </a:r>
            <a:r>
              <a:rPr sz="1300" spc="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за</a:t>
            </a:r>
            <a:r>
              <a:rPr sz="1300" spc="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1F1F1F"/>
                </a:solidFill>
                <a:latin typeface="Calibri"/>
                <a:cs typeface="Calibri"/>
              </a:rPr>
              <a:t>неисполнение </a:t>
            </a:r>
            <a:r>
              <a:rPr sz="1300" spc="-35" dirty="0">
                <a:solidFill>
                  <a:srgbClr val="1F1F1F"/>
                </a:solidFill>
                <a:latin typeface="Calibri"/>
                <a:cs typeface="Calibri"/>
              </a:rPr>
              <a:t>обязанностей</a:t>
            </a:r>
            <a:r>
              <a:rPr sz="1300" spc="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по</a:t>
            </a:r>
            <a:r>
              <a:rPr sz="1300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содержанию</a:t>
            </a:r>
            <a:r>
              <a:rPr sz="1300" spc="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и</a:t>
            </a: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1F1F1F"/>
                </a:solidFill>
                <a:latin typeface="Calibri"/>
                <a:cs typeface="Calibri"/>
              </a:rPr>
              <a:t>воспитанию</a:t>
            </a:r>
            <a:r>
              <a:rPr sz="1300" spc="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1F1F1F"/>
                </a:solidFill>
                <a:latin typeface="Calibri"/>
                <a:cs typeface="Calibri"/>
              </a:rPr>
              <a:t>несовершенно- </a:t>
            </a:r>
            <a:r>
              <a:rPr sz="1300" spc="-45" dirty="0">
                <a:solidFill>
                  <a:srgbClr val="1F1F1F"/>
                </a:solidFill>
                <a:latin typeface="Calibri"/>
                <a:cs typeface="Calibri"/>
              </a:rPr>
              <a:t>летних.</a:t>
            </a:r>
            <a:r>
              <a:rPr sz="130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1F1F1F"/>
                </a:solidFill>
                <a:latin typeface="Calibri"/>
                <a:cs typeface="Calibri"/>
              </a:rPr>
              <a:t>Санкция</a:t>
            </a:r>
            <a:r>
              <a:rPr sz="1300" spc="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65" dirty="0">
                <a:solidFill>
                  <a:srgbClr val="1F1F1F"/>
                </a:solidFill>
                <a:latin typeface="Calibri"/>
                <a:cs typeface="Calibri"/>
              </a:rPr>
              <a:t>данной</a:t>
            </a:r>
            <a:r>
              <a:rPr sz="130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1F1F1F"/>
                </a:solidFill>
                <a:latin typeface="Calibri"/>
                <a:cs typeface="Calibri"/>
              </a:rPr>
              <a:t>статьи</a:t>
            </a:r>
            <a:r>
              <a:rPr sz="1300" spc="-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1F1F1F"/>
                </a:solidFill>
                <a:latin typeface="Calibri"/>
                <a:cs typeface="Calibri"/>
              </a:rPr>
              <a:t>предусматривает</a:t>
            </a:r>
            <a:r>
              <a:rPr sz="1300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предупреж- </a:t>
            </a:r>
            <a:r>
              <a:rPr sz="1300" spc="-65" dirty="0">
                <a:solidFill>
                  <a:srgbClr val="1F1F1F"/>
                </a:solidFill>
                <a:latin typeface="Calibri"/>
                <a:cs typeface="Calibri"/>
              </a:rPr>
              <a:t>дение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1F1F1F"/>
                </a:solidFill>
                <a:latin typeface="Calibri"/>
                <a:cs typeface="Calibri"/>
              </a:rPr>
              <a:t>или</a:t>
            </a:r>
            <a:r>
              <a:rPr sz="1300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наложение</a:t>
            </a:r>
            <a:r>
              <a:rPr sz="1300" spc="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1F1F1F"/>
                </a:solidFill>
                <a:latin typeface="Calibri"/>
                <a:cs typeface="Calibri"/>
              </a:rPr>
              <a:t>административного</a:t>
            </a:r>
            <a:r>
              <a:rPr sz="1300" spc="-35" dirty="0">
                <a:solidFill>
                  <a:srgbClr val="1F1F1F"/>
                </a:solidFill>
                <a:latin typeface="Calibri"/>
                <a:cs typeface="Calibri"/>
              </a:rPr>
              <a:t> штрафа</a:t>
            </a:r>
            <a:r>
              <a:rPr sz="1300" spc="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размере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от</a:t>
            </a:r>
            <a:r>
              <a:rPr sz="1300" spc="-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ста</a:t>
            </a: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75" dirty="0">
                <a:solidFill>
                  <a:srgbClr val="1F1F1F"/>
                </a:solidFill>
                <a:latin typeface="Calibri"/>
                <a:cs typeface="Calibri"/>
              </a:rPr>
              <a:t>до</a:t>
            </a:r>
            <a:r>
              <a:rPr sz="1300" spc="-20" dirty="0">
                <a:solidFill>
                  <a:srgbClr val="1F1F1F"/>
                </a:solidFill>
                <a:latin typeface="Calibri"/>
                <a:cs typeface="Calibri"/>
              </a:rPr>
              <a:t> пятисот</a:t>
            </a:r>
            <a:r>
              <a:rPr sz="1300" spc="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рублей.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300">
              <a:latin typeface="Calibri"/>
              <a:cs typeface="Calibri"/>
            </a:endParaRPr>
          </a:p>
          <a:p>
            <a:pPr marR="24765" algn="ctr">
              <a:lnSpc>
                <a:spcPct val="100000"/>
              </a:lnSpc>
            </a:pPr>
            <a:r>
              <a:rPr sz="1200" spc="-245" dirty="0">
                <a:solidFill>
                  <a:srgbClr val="1F1F1F"/>
                </a:solidFill>
                <a:latin typeface="Calibri"/>
                <a:cs typeface="Calibri"/>
              </a:rPr>
              <a:t>1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320" dirty="0">
                <a:solidFill>
                  <a:srgbClr val="1F1F1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"/>
            <a:ext cx="5289550" cy="629920"/>
          </a:xfrm>
          <a:custGeom>
            <a:avLst/>
            <a:gdLst/>
            <a:ahLst/>
            <a:cxnLst/>
            <a:rect l="l" t="t" r="r" b="b"/>
            <a:pathLst>
              <a:path w="5289550" h="629920">
                <a:moveTo>
                  <a:pt x="5288280" y="629920"/>
                </a:moveTo>
                <a:lnTo>
                  <a:pt x="0" y="629920"/>
                </a:lnTo>
                <a:lnTo>
                  <a:pt x="0" y="0"/>
                </a:lnTo>
                <a:lnTo>
                  <a:pt x="5288280" y="0"/>
                </a:lnTo>
                <a:lnTo>
                  <a:pt x="5288280" y="629920"/>
                </a:lnTo>
                <a:close/>
              </a:path>
            </a:pathLst>
          </a:custGeom>
          <a:solidFill>
            <a:srgbClr val="233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4053" y="383666"/>
            <a:ext cx="4150360" cy="6983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nAMRTKA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QfïR</a:t>
            </a:r>
            <a:r>
              <a:rPr sz="9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PO§HTEfïEÛ</a:t>
            </a:r>
            <a:endParaRPr sz="900">
              <a:latin typeface="Microsoft Sans Serif"/>
              <a:cs typeface="Microsoft Sans Serif"/>
            </a:endParaRPr>
          </a:p>
          <a:p>
            <a:pPr marL="18415" marR="13970" indent="216535" algn="just">
              <a:lnSpc>
                <a:spcPct val="99500"/>
              </a:lnSpc>
              <a:spcBef>
                <a:spcPts val="885"/>
              </a:spcBef>
            </a:pP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Административная</a:t>
            </a:r>
            <a:r>
              <a:rPr sz="1200" spc="3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ответственность</a:t>
            </a:r>
            <a:r>
              <a:rPr sz="1200" spc="40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—</a:t>
            </a:r>
            <a:r>
              <a:rPr sz="1200" spc="145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это</a:t>
            </a:r>
            <a:r>
              <a:rPr sz="1200" spc="4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лишь</a:t>
            </a:r>
            <a:r>
              <a:rPr sz="1200" spc="114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малая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часть</a:t>
            </a:r>
            <a:r>
              <a:rPr sz="1200" spc="1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возможных</a:t>
            </a:r>
            <a:r>
              <a:rPr sz="1200" spc="1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негативных</a:t>
            </a:r>
            <a:r>
              <a:rPr sz="1200" spc="1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последствий</a:t>
            </a:r>
            <a:r>
              <a:rPr sz="1200" spc="1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управления</a:t>
            </a:r>
            <a:r>
              <a:rPr sz="1200" spc="1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мото-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транспортом</a:t>
            </a:r>
            <a:r>
              <a:rPr sz="1200" spc="1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подростками.</a:t>
            </a:r>
            <a:r>
              <a:rPr sz="1200" spc="1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Ежегодно</a:t>
            </a:r>
            <a:r>
              <a:rPr sz="1200" spc="1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200" spc="7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ДТП</a:t>
            </a:r>
            <a:r>
              <a:rPr sz="1200" spc="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подростки</a:t>
            </a:r>
            <a:r>
              <a:rPr sz="1200" spc="11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полу-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чают</a:t>
            </a:r>
            <a:r>
              <a:rPr sz="1200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травмы,</a:t>
            </a:r>
            <a:r>
              <a:rPr sz="120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ведущие</a:t>
            </a:r>
            <a:r>
              <a:rPr sz="1200" spc="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к</a:t>
            </a:r>
            <a:r>
              <a:rPr sz="1200" spc="-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инвалидности</a:t>
            </a:r>
            <a:r>
              <a:rPr sz="120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и</a:t>
            </a:r>
            <a:r>
              <a:rPr sz="1200" spc="-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гибели!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Calibri"/>
              <a:cs typeface="Calibri"/>
            </a:endParaRPr>
          </a:p>
          <a:p>
            <a:pPr marL="186690" marR="170815" indent="448945" algn="just">
              <a:lnSpc>
                <a:spcPts val="1440"/>
              </a:lnSpc>
            </a:pPr>
            <a:r>
              <a:rPr sz="1250" dirty="0">
                <a:solidFill>
                  <a:srgbClr val="006EB8"/>
                </a:solidFill>
                <a:latin typeface="Calibri"/>
                <a:cs typeface="Calibri"/>
              </a:rPr>
              <a:t>Ненадпежащее</a:t>
            </a:r>
            <a:r>
              <a:rPr sz="1250" spc="18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006EB8"/>
                </a:solidFill>
                <a:latin typeface="Calibri"/>
                <a:cs typeface="Calibri"/>
              </a:rPr>
              <a:t>исполнение</a:t>
            </a:r>
            <a:r>
              <a:rPr sz="1250" spc="12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006EB8"/>
                </a:solidFill>
                <a:latin typeface="Calibri"/>
                <a:cs typeface="Calibri"/>
              </a:rPr>
              <a:t>родителями </a:t>
            </a:r>
            <a:r>
              <a:rPr sz="1250" spc="20" dirty="0">
                <a:solidFill>
                  <a:srgbClr val="006EB8"/>
                </a:solidFill>
                <a:latin typeface="Calibri"/>
                <a:cs typeface="Calibri"/>
              </a:rPr>
              <a:t>(законными</a:t>
            </a:r>
            <a:r>
              <a:rPr sz="1250" spc="11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250" spc="20" dirty="0">
                <a:solidFill>
                  <a:srgbClr val="006EB8"/>
                </a:solidFill>
                <a:latin typeface="Calibri"/>
                <a:cs typeface="Calibri"/>
              </a:rPr>
              <a:t>представителями)</a:t>
            </a:r>
            <a:r>
              <a:rPr sz="1250" spc="1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006EB8"/>
                </a:solidFill>
                <a:latin typeface="Calibri"/>
                <a:cs typeface="Calibri"/>
              </a:rPr>
              <a:t>несовершеннолетних</a:t>
            </a:r>
            <a:endParaRPr sz="1250">
              <a:latin typeface="Calibri"/>
              <a:cs typeface="Calibri"/>
            </a:endParaRPr>
          </a:p>
          <a:p>
            <a:pPr marL="596265" marR="73660" indent="-528955" algn="just">
              <a:lnSpc>
                <a:spcPts val="1420"/>
              </a:lnSpc>
              <a:spcBef>
                <a:spcPts val="15"/>
              </a:spcBef>
            </a:pPr>
            <a:r>
              <a:rPr sz="1250" spc="20" dirty="0">
                <a:solidFill>
                  <a:srgbClr val="006EB8"/>
                </a:solidFill>
                <a:latin typeface="Calibri"/>
                <a:cs typeface="Calibri"/>
              </a:rPr>
              <a:t>своих</a:t>
            </a:r>
            <a:r>
              <a:rPr sz="1250" spc="45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250" spc="20" dirty="0">
                <a:solidFill>
                  <a:srgbClr val="006EB8"/>
                </a:solidFill>
                <a:latin typeface="Calibri"/>
                <a:cs typeface="Calibri"/>
              </a:rPr>
              <a:t>обязанностей</a:t>
            </a:r>
            <a:r>
              <a:rPr sz="1250" spc="12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006EB8"/>
                </a:solidFill>
                <a:latin typeface="Calibri"/>
                <a:cs typeface="Calibri"/>
              </a:rPr>
              <a:t>может</a:t>
            </a:r>
            <a:r>
              <a:rPr sz="1250" spc="7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250" spc="20" dirty="0">
                <a:solidFill>
                  <a:srgbClr val="006EB8"/>
                </a:solidFill>
                <a:latin typeface="Calibri"/>
                <a:cs typeface="Calibri"/>
              </a:rPr>
              <a:t>способствовать </a:t>
            </a:r>
            <a:r>
              <a:rPr sz="1250" spc="-10" dirty="0">
                <a:solidFill>
                  <a:srgbClr val="006EB8"/>
                </a:solidFill>
                <a:latin typeface="Calibri"/>
                <a:cs typeface="Calibri"/>
              </a:rPr>
              <a:t>совершению </a:t>
            </a:r>
            <a:r>
              <a:rPr sz="1250" spc="20" dirty="0">
                <a:solidFill>
                  <a:srgbClr val="006EB8"/>
                </a:solidFill>
                <a:latin typeface="Calibri"/>
                <a:cs typeface="Calibri"/>
              </a:rPr>
              <a:t>детьми</a:t>
            </a:r>
            <a:r>
              <a:rPr sz="1250" spc="1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250" spc="30" dirty="0">
                <a:solidFill>
                  <a:srgbClr val="006EB8"/>
                </a:solidFill>
                <a:latin typeface="Calibri"/>
                <a:cs typeface="Calibri"/>
              </a:rPr>
              <a:t>правонарушений</a:t>
            </a:r>
            <a:r>
              <a:rPr sz="1250" spc="-7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250" spc="30" dirty="0">
                <a:solidFill>
                  <a:srgbClr val="006EB8"/>
                </a:solidFill>
                <a:latin typeface="Calibri"/>
                <a:cs typeface="Calibri"/>
              </a:rPr>
              <a:t>и</a:t>
            </a:r>
            <a:r>
              <a:rPr sz="1250" spc="-3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006EB8"/>
                </a:solidFill>
                <a:latin typeface="Calibri"/>
                <a:cs typeface="Calibri"/>
              </a:rPr>
              <a:t>преступлений</a:t>
            </a:r>
            <a:endParaRPr sz="1250">
              <a:latin typeface="Calibri"/>
              <a:cs typeface="Calibri"/>
            </a:endParaRPr>
          </a:p>
          <a:p>
            <a:pPr marL="15240" marR="11430" indent="217804" algn="just">
              <a:lnSpc>
                <a:spcPct val="109500"/>
              </a:lnSpc>
              <a:spcBef>
                <a:spcPts val="530"/>
              </a:spcBef>
            </a:pPr>
            <a:r>
              <a:rPr sz="1100" spc="10" dirty="0">
                <a:solidFill>
                  <a:srgbClr val="1F1F1F"/>
                </a:solidFill>
                <a:latin typeface="Calibri"/>
                <a:cs typeface="Calibri"/>
              </a:rPr>
              <a:t>Неисполнение</a:t>
            </a:r>
            <a:r>
              <a:rPr sz="1100" spc="185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100" spc="10" dirty="0">
                <a:solidFill>
                  <a:srgbClr val="1F1F1F"/>
                </a:solidFill>
                <a:latin typeface="Calibri"/>
                <a:cs typeface="Calibri"/>
              </a:rPr>
              <a:t>или</a:t>
            </a:r>
            <a:r>
              <a:rPr sz="1100" spc="4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F1F1F"/>
                </a:solidFill>
                <a:latin typeface="Calibri"/>
                <a:cs typeface="Calibri"/>
              </a:rPr>
              <a:t>ненадлежащее</a:t>
            </a:r>
            <a:r>
              <a:rPr sz="1100" spc="150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100" spc="10" dirty="0">
                <a:solidFill>
                  <a:srgbClr val="1F1F1F"/>
                </a:solidFill>
                <a:latin typeface="Calibri"/>
                <a:cs typeface="Calibri"/>
              </a:rPr>
              <a:t>исполнение</a:t>
            </a:r>
            <a:r>
              <a:rPr sz="1100" spc="180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100" spc="-10" dirty="0">
                <a:solidFill>
                  <a:srgbClr val="1F1F1F"/>
                </a:solidFill>
                <a:latin typeface="Calibri"/>
                <a:cs typeface="Calibri"/>
              </a:rPr>
              <a:t>родителя- </a:t>
            </a:r>
            <a:r>
              <a:rPr sz="1100" dirty="0">
                <a:solidFill>
                  <a:srgbClr val="1F1F1F"/>
                </a:solidFill>
                <a:latin typeface="Calibri"/>
                <a:cs typeface="Calibri"/>
              </a:rPr>
              <a:t>ми</a:t>
            </a:r>
            <a:r>
              <a:rPr sz="1100" spc="3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F1F1F"/>
                </a:solidFill>
                <a:latin typeface="Calibri"/>
                <a:cs typeface="Calibri"/>
              </a:rPr>
              <a:t>или</a:t>
            </a:r>
            <a:r>
              <a:rPr sz="1100" spc="3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F1F1F"/>
                </a:solidFill>
                <a:latin typeface="Calibri"/>
                <a:cs typeface="Calibri"/>
              </a:rPr>
              <a:t>иными</a:t>
            </a:r>
            <a:r>
              <a:rPr sz="1100" spc="4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F1F1F"/>
                </a:solidFill>
                <a:latin typeface="Calibri"/>
                <a:cs typeface="Calibri"/>
              </a:rPr>
              <a:t>законными</a:t>
            </a:r>
            <a:r>
              <a:rPr sz="1100" spc="4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1F1F1F"/>
                </a:solidFill>
                <a:latin typeface="Calibri"/>
                <a:cs typeface="Calibri"/>
              </a:rPr>
              <a:t>представителями</a:t>
            </a:r>
            <a:r>
              <a:rPr sz="1100" spc="3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1F1F1F"/>
                </a:solidFill>
                <a:latin typeface="Calibri"/>
                <a:cs typeface="Calibri"/>
              </a:rPr>
              <a:t>несовершенно- </a:t>
            </a:r>
            <a:r>
              <a:rPr sz="1100" spc="20" dirty="0">
                <a:solidFill>
                  <a:srgbClr val="1F1F1F"/>
                </a:solidFill>
                <a:latin typeface="Calibri"/>
                <a:cs typeface="Calibri"/>
              </a:rPr>
              <a:t>летних</a:t>
            </a:r>
            <a:r>
              <a:rPr sz="1100" spc="2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F1F1F"/>
                </a:solidFill>
                <a:latin typeface="Calibri"/>
                <a:cs typeface="Calibri"/>
              </a:rPr>
              <a:t>обязанностей</a:t>
            </a:r>
            <a:r>
              <a:rPr sz="1100" spc="3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1F1F1F"/>
                </a:solidFill>
                <a:latin typeface="Calibri"/>
                <a:cs typeface="Calibri"/>
              </a:rPr>
              <a:t>по</a:t>
            </a:r>
            <a:r>
              <a:rPr sz="1100" spc="2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F1F1F"/>
                </a:solidFill>
                <a:latin typeface="Calibri"/>
                <a:cs typeface="Calibri"/>
              </a:rPr>
              <a:t>содержанию,</a:t>
            </a:r>
            <a:r>
              <a:rPr sz="1100" spc="2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20" dirty="0">
                <a:solidFill>
                  <a:srgbClr val="1F1F1F"/>
                </a:solidFill>
                <a:latin typeface="Calibri"/>
                <a:cs typeface="Calibri"/>
              </a:rPr>
              <a:t>воспитанию,</a:t>
            </a:r>
            <a:r>
              <a:rPr sz="1100" spc="25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F1F1F"/>
                </a:solidFill>
                <a:latin typeface="Calibri"/>
                <a:cs typeface="Calibri"/>
              </a:rPr>
              <a:t>обучению, </a:t>
            </a:r>
            <a:r>
              <a:rPr sz="1100" dirty="0">
                <a:solidFill>
                  <a:srgbClr val="1F1F1F"/>
                </a:solidFill>
                <a:latin typeface="Calibri"/>
                <a:cs typeface="Calibri"/>
              </a:rPr>
              <a:t>защите</a:t>
            </a:r>
            <a:r>
              <a:rPr sz="1100" spc="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70" dirty="0">
                <a:solidFill>
                  <a:srgbClr val="1F1F1F"/>
                </a:solidFill>
                <a:latin typeface="Calibri"/>
                <a:cs typeface="Calibri"/>
              </a:rPr>
              <a:t>прав</a:t>
            </a:r>
            <a:r>
              <a:rPr sz="1100" spc="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1F1F1F"/>
                </a:solidFill>
                <a:latin typeface="Calibri"/>
                <a:cs typeface="Calibri"/>
              </a:rPr>
              <a:t>и</a:t>
            </a:r>
            <a:r>
              <a:rPr sz="110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1F1F1F"/>
                </a:solidFill>
                <a:latin typeface="Calibri"/>
                <a:cs typeface="Calibri"/>
              </a:rPr>
              <a:t>интересов</a:t>
            </a:r>
            <a:r>
              <a:rPr sz="1100" spc="1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1F1F1F"/>
                </a:solidFill>
                <a:latin typeface="Calibri"/>
                <a:cs typeface="Calibri"/>
              </a:rPr>
              <a:t>несовершеннолетних</a:t>
            </a:r>
            <a:r>
              <a:rPr sz="110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110" dirty="0">
                <a:solidFill>
                  <a:srgbClr val="1F1F1F"/>
                </a:solidFill>
                <a:latin typeface="Calibri"/>
                <a:cs typeface="Calibri"/>
              </a:rPr>
              <a:t>—</a:t>
            </a:r>
            <a:r>
              <a:rPr sz="1100" spc="1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D1232A"/>
                </a:solidFill>
                <a:latin typeface="Calibri"/>
                <a:cs typeface="Calibri"/>
              </a:rPr>
              <a:t>предупреж- </a:t>
            </a:r>
            <a:r>
              <a:rPr sz="1100" dirty="0">
                <a:solidFill>
                  <a:srgbClr val="D1232A"/>
                </a:solidFill>
                <a:latin typeface="Calibri"/>
                <a:cs typeface="Calibri"/>
              </a:rPr>
              <a:t>дение</a:t>
            </a:r>
            <a:r>
              <a:rPr sz="1100" spc="19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D1232A"/>
                </a:solidFill>
                <a:latin typeface="Calibri"/>
                <a:cs typeface="Calibri"/>
              </a:rPr>
              <a:t>или</a:t>
            </a:r>
            <a:r>
              <a:rPr sz="1100" spc="23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D1232A"/>
                </a:solidFill>
                <a:latin typeface="Calibri"/>
                <a:cs typeface="Calibri"/>
              </a:rPr>
              <a:t>штраф</a:t>
            </a:r>
            <a:r>
              <a:rPr sz="1100" spc="21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D1232A"/>
                </a:solidFill>
                <a:latin typeface="Calibri"/>
                <a:cs typeface="Calibri"/>
              </a:rPr>
              <a:t>от</a:t>
            </a:r>
            <a:r>
              <a:rPr sz="1100" spc="22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D1232A"/>
                </a:solidFill>
                <a:latin typeface="Calibri"/>
                <a:cs typeface="Calibri"/>
              </a:rPr>
              <a:t>100</a:t>
            </a:r>
            <a:r>
              <a:rPr sz="1100" spc="19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D1232A"/>
                </a:solidFill>
                <a:latin typeface="Calibri"/>
                <a:cs typeface="Calibri"/>
              </a:rPr>
              <a:t>до</a:t>
            </a:r>
            <a:r>
              <a:rPr sz="1100" spc="18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D1232A"/>
                </a:solidFill>
                <a:latin typeface="Calibri"/>
                <a:cs typeface="Calibri"/>
              </a:rPr>
              <a:t>500</a:t>
            </a:r>
            <a:r>
              <a:rPr sz="1100" spc="17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D1232A"/>
                </a:solidFill>
                <a:latin typeface="Calibri"/>
                <a:cs typeface="Calibri"/>
              </a:rPr>
              <a:t>рублей</a:t>
            </a:r>
            <a:r>
              <a:rPr sz="1100" spc="18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100" spc="105" dirty="0">
                <a:solidFill>
                  <a:srgbClr val="1F1F1F"/>
                </a:solidFill>
                <a:latin typeface="Calibri"/>
                <a:cs typeface="Calibri"/>
              </a:rPr>
              <a:t>(часть</a:t>
            </a:r>
            <a:r>
              <a:rPr sz="1100" spc="1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F1F1F"/>
                </a:solidFill>
                <a:latin typeface="Calibri"/>
                <a:cs typeface="Calibri"/>
              </a:rPr>
              <a:t>1</a:t>
            </a:r>
            <a:r>
              <a:rPr sz="1100" spc="3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105" dirty="0">
                <a:solidFill>
                  <a:srgbClr val="1F1F1F"/>
                </a:solidFill>
                <a:latin typeface="Calibri"/>
                <a:cs typeface="Calibri"/>
              </a:rPr>
              <a:t>статьи</a:t>
            </a:r>
            <a:r>
              <a:rPr sz="1100" spc="1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1F1F1F"/>
                </a:solidFill>
                <a:latin typeface="Calibri"/>
                <a:cs typeface="Calibri"/>
              </a:rPr>
              <a:t>5.35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ts val="1500"/>
              </a:lnSpc>
            </a:pPr>
            <a:r>
              <a:rPr sz="1500" dirty="0">
                <a:solidFill>
                  <a:srgbClr val="1F1F1F"/>
                </a:solidFill>
                <a:latin typeface="Calibri"/>
                <a:cs typeface="Calibri"/>
              </a:rPr>
              <a:t>кояп</a:t>
            </a:r>
            <a:r>
              <a:rPr sz="1500" spc="-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rgbClr val="1F1F1F"/>
                </a:solidFill>
                <a:latin typeface="Calibri"/>
                <a:cs typeface="Calibri"/>
              </a:rPr>
              <a:t>Ре).</a:t>
            </a:r>
            <a:endParaRPr sz="1500">
              <a:latin typeface="Calibri"/>
              <a:cs typeface="Calibri"/>
            </a:endParaRPr>
          </a:p>
          <a:p>
            <a:pPr marL="231140" algn="just">
              <a:lnSpc>
                <a:spcPct val="100000"/>
              </a:lnSpc>
              <a:spcBef>
                <a:spcPts val="40"/>
              </a:spcBef>
            </a:pPr>
            <a:r>
              <a:rPr sz="1100" spc="85" dirty="0">
                <a:solidFill>
                  <a:srgbClr val="1F1F1F"/>
                </a:solidFill>
                <a:latin typeface="Calibri"/>
                <a:cs typeface="Calibri"/>
              </a:rPr>
              <a:t>Неиспопнение</a:t>
            </a:r>
            <a:r>
              <a:rPr sz="1100" spc="2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95" dirty="0">
                <a:solidFill>
                  <a:srgbClr val="1F1F1F"/>
                </a:solidFill>
                <a:latin typeface="Calibri"/>
                <a:cs typeface="Calibri"/>
              </a:rPr>
              <a:t>обязанностей</a:t>
            </a:r>
            <a:r>
              <a:rPr sz="1100" spc="2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180" dirty="0">
                <a:solidFill>
                  <a:srgbClr val="1F1F1F"/>
                </a:solidFill>
                <a:latin typeface="Calibri"/>
                <a:cs typeface="Calibri"/>
              </a:rPr>
              <a:t>—</a:t>
            </a:r>
            <a:r>
              <a:rPr sz="1100" spc="2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1F1F1F"/>
                </a:solidFill>
                <a:latin typeface="Calibri"/>
                <a:cs typeface="Calibri"/>
              </a:rPr>
              <a:t>полный</a:t>
            </a:r>
            <a:r>
              <a:rPr sz="1100" spc="2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1F1F1F"/>
                </a:solidFill>
                <a:latin typeface="Calibri"/>
                <a:cs typeface="Calibri"/>
              </a:rPr>
              <a:t>отказ</a:t>
            </a:r>
            <a:r>
              <a:rPr sz="1100" spc="229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1F1F1F"/>
                </a:solidFill>
                <a:latin typeface="Calibri"/>
                <a:cs typeface="Calibri"/>
              </a:rPr>
              <a:t>или</a:t>
            </a:r>
            <a:r>
              <a:rPr sz="1100" spc="2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1F1F1F"/>
                </a:solidFill>
                <a:latin typeface="Calibri"/>
                <a:cs typeface="Calibri"/>
              </a:rPr>
              <a:t>без-</a:t>
            </a:r>
            <a:endParaRPr sz="1100">
              <a:latin typeface="Calibri"/>
              <a:cs typeface="Calibri"/>
            </a:endParaRPr>
          </a:p>
          <a:p>
            <a:pPr marL="15875" marR="8890" indent="635" algn="just">
              <a:lnSpc>
                <a:spcPct val="109100"/>
              </a:lnSpc>
              <a:spcBef>
                <a:spcPts val="20"/>
              </a:spcBef>
            </a:pPr>
            <a:r>
              <a:rPr sz="1100" dirty="0">
                <a:solidFill>
                  <a:srgbClr val="1F1F1F"/>
                </a:solidFill>
                <a:latin typeface="Calibri"/>
                <a:cs typeface="Calibri"/>
              </a:rPr>
              <a:t>действие</a:t>
            </a:r>
            <a:r>
              <a:rPr sz="1100" spc="145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100" spc="55" dirty="0">
                <a:solidFill>
                  <a:srgbClr val="1F1F1F"/>
                </a:solidFill>
                <a:latin typeface="Calibri"/>
                <a:cs typeface="Calibri"/>
              </a:rPr>
              <a:t>по</a:t>
            </a:r>
            <a:r>
              <a:rPr sz="1100" spc="130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100" spc="50" dirty="0">
                <a:solidFill>
                  <a:srgbClr val="1F1F1F"/>
                </a:solidFill>
                <a:latin typeface="Calibri"/>
                <a:cs typeface="Calibri"/>
              </a:rPr>
              <a:t>разъяснению</a:t>
            </a:r>
            <a:r>
              <a:rPr sz="1100" spc="170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100" spc="50" dirty="0">
                <a:solidFill>
                  <a:srgbClr val="1F1F1F"/>
                </a:solidFill>
                <a:latin typeface="Calibri"/>
                <a:cs typeface="Calibri"/>
              </a:rPr>
              <a:t>правил</a:t>
            </a:r>
            <a:r>
              <a:rPr sz="1100" spc="140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100" spc="50" dirty="0">
                <a:solidFill>
                  <a:srgbClr val="1F1F1F"/>
                </a:solidFill>
                <a:latin typeface="Calibri"/>
                <a:cs typeface="Calibri"/>
              </a:rPr>
              <a:t>безопасного</a:t>
            </a:r>
            <a:r>
              <a:rPr sz="1100" spc="155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100" spc="-10" dirty="0">
                <a:solidFill>
                  <a:srgbClr val="1F1F1F"/>
                </a:solidFill>
                <a:latin typeface="Calibri"/>
                <a:cs typeface="Calibri"/>
              </a:rPr>
              <a:t>поведения </a:t>
            </a:r>
            <a:r>
              <a:rPr sz="1100" spc="10" dirty="0">
                <a:solidFill>
                  <a:srgbClr val="1F1F1F"/>
                </a:solidFill>
                <a:latin typeface="Calibri"/>
                <a:cs typeface="Calibri"/>
              </a:rPr>
              <a:t>детей</a:t>
            </a:r>
            <a:r>
              <a:rPr sz="1100" spc="1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F1F1F"/>
                </a:solidFill>
                <a:latin typeface="Calibri"/>
                <a:cs typeface="Calibri"/>
              </a:rPr>
              <a:t>как</a:t>
            </a:r>
            <a:r>
              <a:rPr sz="1100" spc="2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1F1F1F"/>
                </a:solidFill>
                <a:latin typeface="Calibri"/>
                <a:cs typeface="Calibri"/>
              </a:rPr>
              <a:t>участников</a:t>
            </a:r>
            <a:r>
              <a:rPr sz="1100" spc="2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1F1F1F"/>
                </a:solidFill>
                <a:latin typeface="Calibri"/>
                <a:cs typeface="Calibri"/>
              </a:rPr>
              <a:t>дорожного</a:t>
            </a:r>
            <a:r>
              <a:rPr sz="1100" spc="17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F1F1F"/>
                </a:solidFill>
                <a:latin typeface="Calibri"/>
                <a:cs typeface="Calibri"/>
              </a:rPr>
              <a:t>движения</a:t>
            </a:r>
            <a:r>
              <a:rPr sz="1100" spc="1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1F1F1F"/>
                </a:solidFill>
                <a:latin typeface="Calibri"/>
                <a:cs typeface="Calibri"/>
              </a:rPr>
              <a:t>либо</a:t>
            </a:r>
            <a:r>
              <a:rPr sz="1100" spc="1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1F1F1F"/>
                </a:solidFill>
                <a:latin typeface="Calibri"/>
                <a:cs typeface="Calibri"/>
              </a:rPr>
              <a:t>склонение</a:t>
            </a:r>
            <a:r>
              <a:rPr sz="1100" spc="20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F1F1F"/>
                </a:solidFill>
                <a:latin typeface="Calibri"/>
                <a:cs typeface="Calibri"/>
              </a:rPr>
              <a:t>к </a:t>
            </a:r>
            <a:r>
              <a:rPr sz="1100" spc="65" dirty="0">
                <a:solidFill>
                  <a:srgbClr val="1F1F1F"/>
                </a:solidFill>
                <a:latin typeface="Calibri"/>
                <a:cs typeface="Calibri"/>
              </a:rPr>
              <a:t>противоправному</a:t>
            </a:r>
            <a:r>
              <a:rPr sz="1100" spc="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F1F1F"/>
                </a:solidFill>
                <a:latin typeface="Calibri"/>
                <a:cs typeface="Calibri"/>
              </a:rPr>
              <a:t>поведению.</a:t>
            </a:r>
            <a:endParaRPr sz="1100">
              <a:latin typeface="Calibri"/>
              <a:cs typeface="Calibri"/>
            </a:endParaRPr>
          </a:p>
          <a:p>
            <a:pPr marL="17145" marR="9525" indent="213360" algn="just">
              <a:lnSpc>
                <a:spcPct val="109100"/>
              </a:lnSpc>
            </a:pPr>
            <a:r>
              <a:rPr sz="1100" spc="90" dirty="0">
                <a:solidFill>
                  <a:srgbClr val="1F1F1F"/>
                </a:solidFill>
                <a:latin typeface="Calibri"/>
                <a:cs typeface="Calibri"/>
              </a:rPr>
              <a:t>Ненадпежащее</a:t>
            </a:r>
            <a:r>
              <a:rPr sz="1100" spc="1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1F1F1F"/>
                </a:solidFill>
                <a:latin typeface="Calibri"/>
                <a:cs typeface="Calibri"/>
              </a:rPr>
              <a:t>испопнение </a:t>
            </a:r>
            <a:r>
              <a:rPr sz="1100" spc="160" dirty="0">
                <a:solidFill>
                  <a:srgbClr val="1F1F1F"/>
                </a:solidFill>
                <a:latin typeface="Calibri"/>
                <a:cs typeface="Calibri"/>
              </a:rPr>
              <a:t>—</a:t>
            </a:r>
            <a:r>
              <a:rPr sz="1100" spc="1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1F1F1F"/>
                </a:solidFill>
                <a:latin typeface="Calibri"/>
                <a:cs typeface="Calibri"/>
              </a:rPr>
              <a:t>недостаточность</a:t>
            </a:r>
            <a:r>
              <a:rPr sz="1100" spc="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F1F1F"/>
                </a:solidFill>
                <a:latin typeface="Calibri"/>
                <a:cs typeface="Calibri"/>
              </a:rPr>
              <a:t>либо</a:t>
            </a:r>
            <a:r>
              <a:rPr sz="1100" spc="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-25" dirty="0">
                <a:solidFill>
                  <a:srgbClr val="1F1F1F"/>
                </a:solidFill>
                <a:latin typeface="Calibri"/>
                <a:cs typeface="Calibri"/>
              </a:rPr>
              <a:t>не- </a:t>
            </a:r>
            <a:r>
              <a:rPr sz="1100" spc="65" dirty="0">
                <a:solidFill>
                  <a:srgbClr val="1F1F1F"/>
                </a:solidFill>
                <a:latin typeface="Calibri"/>
                <a:cs typeface="Calibri"/>
              </a:rPr>
              <a:t>своевременность</a:t>
            </a:r>
            <a:r>
              <a:rPr sz="1100" spc="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F1F1F"/>
                </a:solidFill>
                <a:latin typeface="Calibri"/>
                <a:cs typeface="Calibri"/>
              </a:rPr>
              <a:t>доведения</a:t>
            </a:r>
            <a:r>
              <a:rPr sz="1100" spc="2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1F1F1F"/>
                </a:solidFill>
                <a:latin typeface="Calibri"/>
                <a:cs typeface="Calibri"/>
              </a:rPr>
              <a:t>детям</a:t>
            </a:r>
            <a:r>
              <a:rPr sz="1100" spc="2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65" dirty="0">
                <a:solidFill>
                  <a:srgbClr val="1F1F1F"/>
                </a:solidFill>
                <a:latin typeface="Calibri"/>
                <a:cs typeface="Calibri"/>
              </a:rPr>
              <a:t>основ</a:t>
            </a:r>
            <a:r>
              <a:rPr sz="1100" spc="1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1F1F1F"/>
                </a:solidFill>
                <a:latin typeface="Calibri"/>
                <a:cs typeface="Calibri"/>
              </a:rPr>
              <a:t>Правил</a:t>
            </a:r>
            <a:r>
              <a:rPr sz="1100" spc="1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40" dirty="0">
                <a:solidFill>
                  <a:srgbClr val="1F1F1F"/>
                </a:solidFill>
                <a:latin typeface="Calibri"/>
                <a:cs typeface="Calibri"/>
              </a:rPr>
              <a:t>дорожного </a:t>
            </a:r>
            <a:r>
              <a:rPr sz="1100" dirty="0">
                <a:solidFill>
                  <a:srgbClr val="1F1F1F"/>
                </a:solidFill>
                <a:latin typeface="Calibri"/>
                <a:cs typeface="Calibri"/>
              </a:rPr>
              <a:t>движения</a:t>
            </a:r>
            <a:r>
              <a:rPr sz="1100" spc="229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55" dirty="0">
                <a:solidFill>
                  <a:srgbClr val="1F1F1F"/>
                </a:solidFill>
                <a:latin typeface="Calibri"/>
                <a:cs typeface="Calibri"/>
              </a:rPr>
              <a:t>Российской</a:t>
            </a:r>
            <a:r>
              <a:rPr sz="1100" spc="2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1F1F1F"/>
                </a:solidFill>
                <a:latin typeface="Calibri"/>
                <a:cs typeface="Calibri"/>
              </a:rPr>
              <a:t>Федерации.</a:t>
            </a:r>
            <a:endParaRPr sz="1100">
              <a:latin typeface="Calibri"/>
              <a:cs typeface="Calibri"/>
            </a:endParaRPr>
          </a:p>
          <a:p>
            <a:pPr marL="229870" algn="just">
              <a:lnSpc>
                <a:spcPts val="1430"/>
              </a:lnSpc>
              <a:spcBef>
                <a:spcPts val="1019"/>
              </a:spcBef>
            </a:pPr>
            <a:r>
              <a:rPr sz="1200" spc="65" dirty="0">
                <a:solidFill>
                  <a:srgbClr val="006EB8"/>
                </a:solidFill>
                <a:latin typeface="Calibri"/>
                <a:cs typeface="Calibri"/>
              </a:rPr>
              <a:t>Правонарушение</a:t>
            </a:r>
            <a:r>
              <a:rPr sz="1200" spc="-2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EB8"/>
                </a:solidFill>
                <a:latin typeface="Calibri"/>
                <a:cs typeface="Calibri"/>
              </a:rPr>
              <a:t>может</a:t>
            </a:r>
            <a:r>
              <a:rPr sz="1200" spc="65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200" spc="85" dirty="0">
                <a:solidFill>
                  <a:srgbClr val="006EB8"/>
                </a:solidFill>
                <a:latin typeface="Calibri"/>
                <a:cs typeface="Calibri"/>
              </a:rPr>
              <a:t>быть</a:t>
            </a:r>
            <a:r>
              <a:rPr sz="1200" spc="45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6EB8"/>
                </a:solidFill>
                <a:latin typeface="Calibri"/>
                <a:cs typeface="Calibri"/>
              </a:rPr>
              <a:t>совершено:</a:t>
            </a:r>
            <a:endParaRPr sz="1200">
              <a:latin typeface="Calibri"/>
              <a:cs typeface="Calibri"/>
            </a:endParaRPr>
          </a:p>
          <a:p>
            <a:pPr marL="15240" indent="217170" algn="just">
              <a:lnSpc>
                <a:spcPts val="1430"/>
              </a:lnSpc>
            </a:pPr>
            <a:r>
              <a:rPr sz="1200" spc="55" dirty="0">
                <a:solidFill>
                  <a:srgbClr val="1F1F1F"/>
                </a:solidFill>
                <a:latin typeface="Calibri"/>
                <a:cs typeface="Calibri"/>
              </a:rPr>
              <a:t>умышленно</a:t>
            </a:r>
            <a:r>
              <a:rPr sz="1200" spc="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85" dirty="0">
                <a:solidFill>
                  <a:srgbClr val="1F1F1F"/>
                </a:solidFill>
                <a:latin typeface="Calibri"/>
                <a:cs typeface="Calibri"/>
              </a:rPr>
              <a:t>—</a:t>
            </a:r>
            <a:r>
              <a:rPr sz="1200" spc="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намеренно</a:t>
            </a:r>
            <a:r>
              <a:rPr sz="1200" spc="10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побуждают</a:t>
            </a:r>
            <a:r>
              <a:rPr sz="1200" spc="1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ребенка</a:t>
            </a:r>
            <a:r>
              <a:rPr sz="120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к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наруше-</a:t>
            </a:r>
            <a:endParaRPr sz="1200">
              <a:latin typeface="Calibri"/>
              <a:cs typeface="Calibri"/>
            </a:endParaRPr>
          </a:p>
          <a:p>
            <a:pPr marL="15240" marR="5080" algn="just">
              <a:lnSpc>
                <a:spcPct val="99700"/>
              </a:lnSpc>
              <a:spcBef>
                <a:spcPts val="25"/>
              </a:spcBef>
            </a:pP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нию</a:t>
            </a:r>
            <a:r>
              <a:rPr sz="1200" spc="-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Правил</a:t>
            </a:r>
            <a:r>
              <a:rPr sz="1200" spc="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дорожного</a:t>
            </a:r>
            <a:r>
              <a:rPr sz="1200" spc="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движения</a:t>
            </a:r>
            <a:r>
              <a:rPr sz="1200" spc="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Российской</a:t>
            </a:r>
            <a:r>
              <a:rPr sz="1200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Федерации,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на-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пример,</a:t>
            </a:r>
            <a:r>
              <a:rPr sz="1200" spc="1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покупая</a:t>
            </a:r>
            <a:r>
              <a:rPr sz="1200" spc="1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ему</a:t>
            </a:r>
            <a:r>
              <a:rPr sz="1200" spc="1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мототранспорт,</a:t>
            </a:r>
            <a:r>
              <a:rPr sz="120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позволяя</a:t>
            </a:r>
            <a:r>
              <a:rPr sz="1200" spc="1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пользоваться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своим</a:t>
            </a:r>
            <a:r>
              <a:rPr sz="1200" spc="3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мототранспортом</a:t>
            </a:r>
            <a:r>
              <a:rPr sz="1200" spc="3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до</a:t>
            </a:r>
            <a:r>
              <a:rPr sz="1200" spc="3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достижения</a:t>
            </a:r>
            <a:r>
              <a:rPr sz="1200" spc="4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соответствующего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возраста</a:t>
            </a:r>
            <a:r>
              <a:rPr sz="1200" spc="2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и</a:t>
            </a:r>
            <a:r>
              <a:rPr sz="1200" spc="11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получения</a:t>
            </a:r>
            <a:r>
              <a:rPr sz="1200" spc="2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водительского</a:t>
            </a:r>
            <a:r>
              <a:rPr sz="1200" spc="2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удостоверения,</a:t>
            </a:r>
            <a:r>
              <a:rPr sz="1200" spc="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демон-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стрируют</a:t>
            </a:r>
            <a:r>
              <a:rPr sz="1200" spc="3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противоправное</a:t>
            </a:r>
            <a:r>
              <a:rPr sz="1200" spc="25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поведение</a:t>
            </a:r>
            <a:r>
              <a:rPr sz="1200" spc="3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на</a:t>
            </a:r>
            <a:r>
              <a:rPr sz="1200" spc="2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дорогах</a:t>
            </a:r>
            <a:r>
              <a:rPr sz="1200" spc="3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200" spc="2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присут-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ствии</a:t>
            </a:r>
            <a:r>
              <a:rPr sz="1200" spc="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детей</a:t>
            </a:r>
            <a:r>
              <a:rPr sz="1200" spc="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1F1F1F"/>
                </a:solidFill>
                <a:latin typeface="Calibri"/>
                <a:cs typeface="Calibri"/>
              </a:rPr>
              <a:t>и</a:t>
            </a:r>
            <a:r>
              <a:rPr sz="1200" spc="-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F1F1F"/>
                </a:solidFill>
                <a:latin typeface="Calibri"/>
                <a:cs typeface="Calibri"/>
              </a:rPr>
              <a:t>др.;</a:t>
            </a:r>
            <a:endParaRPr sz="1200">
              <a:latin typeface="Calibri"/>
              <a:cs typeface="Calibri"/>
            </a:endParaRPr>
          </a:p>
          <a:p>
            <a:pPr marL="15240" marR="12065" indent="215900" algn="just">
              <a:lnSpc>
                <a:spcPct val="99500"/>
              </a:lnSpc>
              <a:spcBef>
                <a:spcPts val="25"/>
              </a:spcBef>
            </a:pP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по</a:t>
            </a:r>
            <a:r>
              <a:rPr sz="1200" spc="3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1F1F1F"/>
                </a:solidFill>
                <a:latin typeface="Calibri"/>
                <a:cs typeface="Calibri"/>
              </a:rPr>
              <a:t>неосторожности</a:t>
            </a:r>
            <a:r>
              <a:rPr sz="1200" spc="1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105" dirty="0">
                <a:solidFill>
                  <a:srgbClr val="1F1F1F"/>
                </a:solidFill>
                <a:latin typeface="Calibri"/>
                <a:cs typeface="Calibri"/>
              </a:rPr>
              <a:t>—</a:t>
            </a:r>
            <a:r>
              <a:rPr sz="1200" spc="2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не</a:t>
            </a:r>
            <a:r>
              <a:rPr sz="1200" spc="1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разъясняют</a:t>
            </a:r>
            <a:r>
              <a:rPr sz="1200" spc="30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ребенку</a:t>
            </a:r>
            <a:r>
              <a:rPr sz="1200" spc="2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правила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поведения</a:t>
            </a:r>
            <a:r>
              <a:rPr sz="1200" spc="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участников</a:t>
            </a:r>
            <a:r>
              <a:rPr sz="1200" spc="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дорожного</a:t>
            </a:r>
            <a:r>
              <a:rPr sz="1200" spc="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движения,</a:t>
            </a:r>
            <a:r>
              <a:rPr sz="120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полагая,</a:t>
            </a:r>
            <a:r>
              <a:rPr sz="1200" spc="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что</a:t>
            </a:r>
            <a:r>
              <a:rPr sz="1200" spc="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это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обязанность</a:t>
            </a:r>
            <a:r>
              <a:rPr sz="1200" spc="4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образовательных</a:t>
            </a:r>
            <a:r>
              <a:rPr sz="1200" spc="2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организаций,</a:t>
            </a:r>
            <a:r>
              <a:rPr sz="1200" spc="3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средств</a:t>
            </a:r>
            <a:r>
              <a:rPr sz="1200" spc="2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массо-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вой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информации</a:t>
            </a:r>
            <a:r>
              <a:rPr sz="1200" spc="50" dirty="0">
                <a:solidFill>
                  <a:srgbClr val="1F1F1F"/>
                </a:solidFill>
                <a:latin typeface="Calibri"/>
                <a:cs typeface="Calibri"/>
              </a:rPr>
              <a:t> и</a:t>
            </a:r>
            <a:r>
              <a:rPr sz="1200" spc="-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др.</a:t>
            </a:r>
            <a:endParaRPr sz="1200">
              <a:latin typeface="Calibri"/>
              <a:cs typeface="Calibri"/>
            </a:endParaRPr>
          </a:p>
          <a:p>
            <a:pPr marL="3810" algn="ctr">
              <a:lnSpc>
                <a:spcPct val="100000"/>
              </a:lnSpc>
              <a:spcBef>
                <a:spcPts val="1030"/>
              </a:spcBef>
            </a:pPr>
            <a:r>
              <a:rPr sz="1050" spc="-25" dirty="0">
                <a:solidFill>
                  <a:srgbClr val="1F1F1F"/>
                </a:solidFill>
                <a:latin typeface="Calibri"/>
                <a:cs typeface="Calibri"/>
              </a:rPr>
              <a:t>12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481" y="377316"/>
            <a:ext cx="351218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«bE3OPACHOCTb</a:t>
            </a:r>
            <a:r>
              <a:rPr sz="9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5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HA</a:t>
            </a:r>
            <a:r>
              <a:rPr sz="9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FFFFFF"/>
                </a:solidFill>
                <a:latin typeface="Microsoft Sans Serif"/>
                <a:cs typeface="Microsoft Sans Serif"/>
              </a:rPr>
              <a:t>po</a:t>
            </a:r>
            <a:r>
              <a:rPr sz="95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950" dirty="0">
                <a:solidFill>
                  <a:srgbClr val="FFFFFF"/>
                </a:solidFill>
                <a:latin typeface="Microsoft Sans Serif"/>
                <a:cs typeface="Microsoft Sans Serif"/>
              </a:rPr>
              <a:t>orE</a:t>
            </a:r>
            <a:r>
              <a:rPr sz="95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5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HECOBEPIJJEHHOfłETHHX</a:t>
            </a:r>
            <a:r>
              <a:rPr sz="9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BOĄHTEfïEÚ»</a:t>
            </a:r>
            <a:endParaRPr sz="95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226427"/>
            <a:ext cx="5291963" cy="12192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38169" y="652906"/>
            <a:ext cx="2528570" cy="52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0" algn="ctr">
              <a:lnSpc>
                <a:spcPts val="2005"/>
              </a:lnSpc>
              <a:spcBef>
                <a:spcPts val="100"/>
              </a:spcBef>
            </a:pPr>
            <a:r>
              <a:rPr sz="1700" spc="-250" dirty="0">
                <a:solidFill>
                  <a:srgbClr val="D1232A"/>
                </a:solidFill>
              </a:rPr>
              <a:t>УГОЛОВНЫЙ</a:t>
            </a:r>
            <a:r>
              <a:rPr sz="1700" spc="90" dirty="0">
                <a:solidFill>
                  <a:srgbClr val="D1232A"/>
                </a:solidFill>
              </a:rPr>
              <a:t> </a:t>
            </a:r>
            <a:r>
              <a:rPr sz="1700" spc="-40" dirty="0">
                <a:solidFill>
                  <a:srgbClr val="D1232A"/>
                </a:solidFill>
              </a:rPr>
              <a:t>К0ДЕК€</a:t>
            </a:r>
            <a:endParaRPr sz="1700"/>
          </a:p>
          <a:p>
            <a:pPr algn="ctr">
              <a:lnSpc>
                <a:spcPts val="1945"/>
              </a:lnSpc>
            </a:pPr>
            <a:r>
              <a:rPr sz="1650" spc="-165" dirty="0">
                <a:solidFill>
                  <a:srgbClr val="D1232A"/>
                </a:solidFill>
              </a:rPr>
              <a:t>Р0ССйЙ€К0Й</a:t>
            </a:r>
            <a:r>
              <a:rPr sz="1650" spc="110" dirty="0">
                <a:solidFill>
                  <a:srgbClr val="D1232A"/>
                </a:solidFill>
              </a:rPr>
              <a:t> </a:t>
            </a:r>
            <a:r>
              <a:rPr sz="1650" spc="-185" dirty="0">
                <a:solidFill>
                  <a:srgbClr val="D1232A"/>
                </a:solidFill>
              </a:rPr>
              <a:t>ФЕДЕРАЦйН</a:t>
            </a:r>
            <a:r>
              <a:rPr sz="1650" spc="100" dirty="0">
                <a:solidFill>
                  <a:srgbClr val="D1232A"/>
                </a:solidFill>
              </a:rPr>
              <a:t> </a:t>
            </a:r>
            <a:r>
              <a:rPr sz="1650" spc="-145" dirty="0">
                <a:solidFill>
                  <a:srgbClr val="D1232A"/>
                </a:solidFill>
              </a:rPr>
              <a:t>(УК</a:t>
            </a:r>
            <a:r>
              <a:rPr sz="1650" spc="-85" dirty="0">
                <a:solidFill>
                  <a:srgbClr val="D1232A"/>
                </a:solidFill>
              </a:rPr>
              <a:t> </a:t>
            </a:r>
            <a:r>
              <a:rPr sz="1650" spc="-25" dirty="0">
                <a:solidFill>
                  <a:srgbClr val="D1232A"/>
                </a:solidFill>
              </a:rPr>
              <a:t>РФ)</a:t>
            </a:r>
            <a:endParaRPr sz="1650"/>
          </a:p>
        </p:txBody>
      </p:sp>
      <p:sp>
        <p:nvSpPr>
          <p:cNvPr id="5" name="object 5"/>
          <p:cNvSpPr txBox="1"/>
          <p:nvPr/>
        </p:nvSpPr>
        <p:spPr>
          <a:xfrm>
            <a:off x="1890116" y="1328546"/>
            <a:ext cx="2494280" cy="387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2815" algn="l"/>
                <a:tab pos="1546860" algn="l"/>
              </a:tabLst>
            </a:pP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Нарушение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лицом,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управляющим</a:t>
            </a:r>
            <a:endParaRPr sz="1200">
              <a:latin typeface="Calibri"/>
              <a:cs typeface="Calibri"/>
            </a:endParaRPr>
          </a:p>
          <a:p>
            <a:pPr marL="347345">
              <a:lnSpc>
                <a:spcPct val="100000"/>
              </a:lnSpc>
              <a:spcBef>
                <a:spcPts val="30"/>
              </a:spcBef>
              <a:tabLst>
                <a:tab pos="1340485" algn="l"/>
              </a:tabLst>
            </a:pPr>
            <a:r>
              <a:rPr sz="1150" spc="-10" dirty="0">
                <a:solidFill>
                  <a:srgbClr val="1F1F1F"/>
                </a:solidFill>
                <a:latin typeface="Calibri"/>
                <a:cs typeface="Calibri"/>
              </a:rPr>
              <a:t>ханическим</a:t>
            </a:r>
            <a:r>
              <a:rPr sz="1150" dirty="0">
                <a:solidFill>
                  <a:srgbClr val="1F1F1F"/>
                </a:solidFill>
                <a:latin typeface="Calibri"/>
                <a:cs typeface="Calibri"/>
              </a:rPr>
              <a:t>	</a:t>
            </a:r>
            <a:r>
              <a:rPr sz="1150" spc="-10" dirty="0">
                <a:solidFill>
                  <a:srgbClr val="1F1F1F"/>
                </a:solidFill>
                <a:latin typeface="Calibri"/>
                <a:cs typeface="Calibri"/>
              </a:rPr>
              <a:t>транспортным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91378" y="1328546"/>
            <a:ext cx="381000" cy="387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ме-</a:t>
            </a:r>
            <a:endParaRPr sz="12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30"/>
              </a:spcBef>
            </a:pPr>
            <a:r>
              <a:rPr sz="1150" spc="-10" dirty="0">
                <a:solidFill>
                  <a:srgbClr val="1F1F1F"/>
                </a:solidFill>
                <a:latin typeface="Calibri"/>
                <a:cs typeface="Calibri"/>
              </a:rPr>
              <a:t>сред-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9685" y="1515236"/>
            <a:ext cx="148590" cy="387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100"/>
              </a:spcBef>
            </a:pPr>
            <a:r>
              <a:rPr sz="1150" spc="-50" dirty="0">
                <a:solidFill>
                  <a:srgbClr val="016BB5"/>
                </a:solidFill>
                <a:latin typeface="Calibri"/>
                <a:cs typeface="Calibri"/>
              </a:rPr>
              <a:t>›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200" spc="25" dirty="0">
                <a:solidFill>
                  <a:srgbClr val="058CCA"/>
                </a:solidFill>
                <a:latin typeface="Calibri"/>
                <a:cs typeface="Calibri"/>
              </a:rPr>
              <a:t>“</a:t>
            </a:r>
            <a:r>
              <a:rPr sz="1200" spc="25" dirty="0">
                <a:solidFill>
                  <a:srgbClr val="0095D3"/>
                </a:solidFill>
                <a:latin typeface="Calibri"/>
                <a:cs typeface="Calibri"/>
              </a:rPr>
              <a:t>-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3878" y="1694306"/>
            <a:ext cx="2552700" cy="1301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8260" algn="r">
              <a:lnSpc>
                <a:spcPct val="99700"/>
              </a:lnSpc>
              <a:spcBef>
                <a:spcPts val="105"/>
              </a:spcBef>
              <a:tabLst>
                <a:tab pos="845819" algn="l"/>
                <a:tab pos="1397000" algn="l"/>
                <a:tab pos="1859914" algn="l"/>
              </a:tabLst>
            </a:pP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ством,</a:t>
            </a:r>
            <a:r>
              <a:rPr sz="1200" spc="1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правил</a:t>
            </a:r>
            <a:r>
              <a:rPr sz="1200" spc="2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дорожного</a:t>
            </a:r>
            <a:r>
              <a:rPr sz="1200" spc="25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движения </a:t>
            </a:r>
            <a:r>
              <a:rPr sz="1150" dirty="0">
                <a:solidFill>
                  <a:srgbClr val="1F1F1F"/>
                </a:solidFill>
                <a:latin typeface="Calibri"/>
                <a:cs typeface="Calibri"/>
              </a:rPr>
              <a:t>или</a:t>
            </a:r>
            <a:r>
              <a:rPr sz="1150" spc="240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150" spc="-10" dirty="0">
                <a:solidFill>
                  <a:srgbClr val="1F1F1F"/>
                </a:solidFill>
                <a:latin typeface="Calibri"/>
                <a:cs typeface="Calibri"/>
              </a:rPr>
              <a:t>эксплуатации</a:t>
            </a:r>
            <a:r>
              <a:rPr sz="1150" dirty="0">
                <a:solidFill>
                  <a:srgbClr val="1F1F1F"/>
                </a:solidFill>
                <a:latin typeface="Calibri"/>
                <a:cs typeface="Calibri"/>
              </a:rPr>
              <a:t>	</a:t>
            </a:r>
            <a:r>
              <a:rPr sz="1150" spc="-10" dirty="0">
                <a:solidFill>
                  <a:srgbClr val="1F1F1F"/>
                </a:solidFill>
                <a:latin typeface="Calibri"/>
                <a:cs typeface="Calibri"/>
              </a:rPr>
              <a:t>транспортных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средств,</a:t>
            </a:r>
            <a:r>
              <a:rPr sz="1250" spc="125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повлекшее</a:t>
            </a:r>
            <a:r>
              <a:rPr sz="1250" spc="4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по</a:t>
            </a:r>
            <a:r>
              <a:rPr sz="1250" spc="4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неосто- </a:t>
            </a:r>
            <a:r>
              <a:rPr sz="1200" spc="40" dirty="0">
                <a:solidFill>
                  <a:srgbClr val="1F1F1F"/>
                </a:solidFill>
                <a:latin typeface="Calibri"/>
                <a:cs typeface="Calibri"/>
              </a:rPr>
              <a:t>рожности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	</a:t>
            </a:r>
            <a:r>
              <a:rPr sz="1200" spc="40" dirty="0">
                <a:solidFill>
                  <a:srgbClr val="1F1F1F"/>
                </a:solidFill>
                <a:latin typeface="Calibri"/>
                <a:cs typeface="Calibri"/>
              </a:rPr>
              <a:t>причинение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	</a:t>
            </a:r>
            <a:r>
              <a:rPr sz="1200" spc="40" dirty="0">
                <a:solidFill>
                  <a:srgbClr val="1F1F1F"/>
                </a:solidFill>
                <a:latin typeface="Calibri"/>
                <a:cs typeface="Calibri"/>
              </a:rPr>
              <a:t>тяжкого </a:t>
            </a:r>
            <a:r>
              <a:rPr sz="1200" spc="60" dirty="0">
                <a:solidFill>
                  <a:srgbClr val="1F1F1F"/>
                </a:solidFill>
                <a:latin typeface="Calibri"/>
                <a:cs typeface="Calibri"/>
              </a:rPr>
              <a:t>вреда</a:t>
            </a:r>
            <a:r>
              <a:rPr sz="1200" spc="1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1F1F1F"/>
                </a:solidFill>
                <a:latin typeface="Calibri"/>
                <a:cs typeface="Calibri"/>
              </a:rPr>
              <a:t>здоровью</a:t>
            </a:r>
            <a:r>
              <a:rPr sz="1200" spc="2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1F1F1F"/>
                </a:solidFill>
                <a:latin typeface="Calibri"/>
                <a:cs typeface="Calibri"/>
              </a:rPr>
              <a:t>человека,</a:t>
            </a:r>
            <a:r>
              <a:rPr sz="1200" spc="1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85" dirty="0">
                <a:solidFill>
                  <a:srgbClr val="D1232A"/>
                </a:solidFill>
                <a:latin typeface="Calibri"/>
                <a:cs typeface="Calibri"/>
              </a:rPr>
              <a:t>—</a:t>
            </a:r>
            <a:r>
              <a:rPr sz="1200" spc="22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D1232A"/>
                </a:solidFill>
                <a:latin typeface="Calibri"/>
                <a:cs typeface="Calibri"/>
              </a:rPr>
              <a:t>огра- </a:t>
            </a:r>
            <a:r>
              <a:rPr sz="1250" dirty="0">
                <a:solidFill>
                  <a:srgbClr val="D1232A"/>
                </a:solidFill>
                <a:latin typeface="Calibri"/>
                <a:cs typeface="Calibri"/>
              </a:rPr>
              <a:t>ничение</a:t>
            </a:r>
            <a:r>
              <a:rPr sz="1250" spc="120" dirty="0">
                <a:solidFill>
                  <a:srgbClr val="D1232A"/>
                </a:solidFill>
                <a:latin typeface="Calibri"/>
                <a:cs typeface="Calibri"/>
              </a:rPr>
              <a:t>  </a:t>
            </a:r>
            <a:r>
              <a:rPr sz="1250" dirty="0">
                <a:solidFill>
                  <a:srgbClr val="D1232A"/>
                </a:solidFill>
                <a:latin typeface="Calibri"/>
                <a:cs typeface="Calibri"/>
              </a:rPr>
              <a:t>свободы</a:t>
            </a:r>
            <a:r>
              <a:rPr sz="1250" spc="140" dirty="0">
                <a:solidFill>
                  <a:srgbClr val="D1232A"/>
                </a:solidFill>
                <a:latin typeface="Calibri"/>
                <a:cs typeface="Calibri"/>
              </a:rPr>
              <a:t>  </a:t>
            </a:r>
            <a:r>
              <a:rPr sz="1250" dirty="0">
                <a:solidFill>
                  <a:srgbClr val="D1232A"/>
                </a:solidFill>
                <a:latin typeface="Calibri"/>
                <a:cs typeface="Calibri"/>
              </a:rPr>
              <a:t>до</a:t>
            </a:r>
            <a:r>
              <a:rPr sz="1250" spc="105" dirty="0">
                <a:solidFill>
                  <a:srgbClr val="D1232A"/>
                </a:solidFill>
                <a:latin typeface="Calibri"/>
                <a:cs typeface="Calibri"/>
              </a:rPr>
              <a:t>  </a:t>
            </a:r>
            <a:r>
              <a:rPr sz="1250" dirty="0">
                <a:solidFill>
                  <a:srgbClr val="D1232A"/>
                </a:solidFill>
                <a:latin typeface="Calibri"/>
                <a:cs typeface="Calibri"/>
              </a:rPr>
              <a:t>3</a:t>
            </a:r>
            <a:r>
              <a:rPr sz="1250" spc="114" dirty="0">
                <a:solidFill>
                  <a:srgbClr val="D1232A"/>
                </a:solidFill>
                <a:latin typeface="Calibri"/>
                <a:cs typeface="Calibri"/>
              </a:rPr>
              <a:t>  </a:t>
            </a:r>
            <a:r>
              <a:rPr sz="1250" dirty="0">
                <a:solidFill>
                  <a:srgbClr val="D1232A"/>
                </a:solidFill>
                <a:latin typeface="Calibri"/>
                <a:cs typeface="Calibri"/>
              </a:rPr>
              <a:t>лет,</a:t>
            </a:r>
            <a:r>
              <a:rPr sz="1250" spc="49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D1232A"/>
                </a:solidFill>
                <a:latin typeface="Calibri"/>
                <a:cs typeface="Calibri"/>
              </a:rPr>
              <a:t>либо </a:t>
            </a:r>
            <a:r>
              <a:rPr sz="1150" dirty="0">
                <a:solidFill>
                  <a:srgbClr val="D1232A"/>
                </a:solidFill>
                <a:latin typeface="Calibri"/>
                <a:cs typeface="Calibri"/>
              </a:rPr>
              <a:t>принудительные</a:t>
            </a:r>
            <a:r>
              <a:rPr sz="1150" spc="305" dirty="0">
                <a:solidFill>
                  <a:srgbClr val="D1232A"/>
                </a:solidFill>
                <a:latin typeface="Calibri"/>
                <a:cs typeface="Calibri"/>
              </a:rPr>
              <a:t>  </a:t>
            </a:r>
            <a:r>
              <a:rPr sz="1150" dirty="0">
                <a:solidFill>
                  <a:srgbClr val="D1232A"/>
                </a:solidFill>
                <a:latin typeface="Calibri"/>
                <a:cs typeface="Calibri"/>
              </a:rPr>
              <a:t>работы</a:t>
            </a:r>
            <a:r>
              <a:rPr sz="1150" spc="320" dirty="0">
                <a:solidFill>
                  <a:srgbClr val="D1232A"/>
                </a:solidFill>
                <a:latin typeface="Calibri"/>
                <a:cs typeface="Calibri"/>
              </a:rPr>
              <a:t>  </a:t>
            </a:r>
            <a:r>
              <a:rPr sz="1150" dirty="0">
                <a:solidFill>
                  <a:srgbClr val="D1232A"/>
                </a:solidFill>
                <a:latin typeface="Calibri"/>
                <a:cs typeface="Calibri"/>
              </a:rPr>
              <a:t>до</a:t>
            </a:r>
            <a:r>
              <a:rPr sz="1150" spc="290" dirty="0">
                <a:solidFill>
                  <a:srgbClr val="D1232A"/>
                </a:solidFill>
                <a:latin typeface="Calibri"/>
                <a:cs typeface="Calibri"/>
              </a:rPr>
              <a:t>  </a:t>
            </a:r>
            <a:r>
              <a:rPr sz="1150" dirty="0">
                <a:solidFill>
                  <a:srgbClr val="D1232A"/>
                </a:solidFill>
                <a:latin typeface="Calibri"/>
                <a:cs typeface="Calibri"/>
              </a:rPr>
              <a:t>2</a:t>
            </a:r>
            <a:r>
              <a:rPr sz="1150" spc="42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150" spc="-20" dirty="0">
                <a:solidFill>
                  <a:srgbClr val="D1232A"/>
                </a:solidFill>
                <a:latin typeface="Calibri"/>
                <a:cs typeface="Calibri"/>
              </a:rPr>
              <a:t>лет,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0915" y="2968116"/>
            <a:ext cx="4148454" cy="40182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240" marR="10160" indent="-635" algn="just">
              <a:lnSpc>
                <a:spcPct val="99300"/>
              </a:lnSpc>
              <a:spcBef>
                <a:spcPts val="110"/>
              </a:spcBef>
            </a:pPr>
            <a:r>
              <a:rPr sz="1250" dirty="0">
                <a:solidFill>
                  <a:srgbClr val="D1232A"/>
                </a:solidFill>
                <a:latin typeface="Calibri"/>
                <a:cs typeface="Calibri"/>
              </a:rPr>
              <a:t>либо</a:t>
            </a:r>
            <a:r>
              <a:rPr sz="1250" spc="114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D1232A"/>
                </a:solidFill>
                <a:latin typeface="Calibri"/>
                <a:cs typeface="Calibri"/>
              </a:rPr>
              <a:t>арест</a:t>
            </a:r>
            <a:r>
              <a:rPr sz="1250" spc="14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D1232A"/>
                </a:solidFill>
                <a:latin typeface="Calibri"/>
                <a:cs typeface="Calibri"/>
              </a:rPr>
              <a:t>до</a:t>
            </a:r>
            <a:r>
              <a:rPr sz="1250" spc="9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D1232A"/>
                </a:solidFill>
                <a:latin typeface="Calibri"/>
                <a:cs typeface="Calibri"/>
              </a:rPr>
              <a:t>б</a:t>
            </a:r>
            <a:r>
              <a:rPr sz="1250" spc="8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D1232A"/>
                </a:solidFill>
                <a:latin typeface="Calibri"/>
                <a:cs typeface="Calibri"/>
              </a:rPr>
              <a:t>месяцев,</a:t>
            </a:r>
            <a:r>
              <a:rPr sz="1250" spc="114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D1232A"/>
                </a:solidFill>
                <a:latin typeface="Calibri"/>
                <a:cs typeface="Calibri"/>
              </a:rPr>
              <a:t>либо</a:t>
            </a:r>
            <a:r>
              <a:rPr sz="1250" spc="12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D1232A"/>
                </a:solidFill>
                <a:latin typeface="Calibri"/>
                <a:cs typeface="Calibri"/>
              </a:rPr>
              <a:t>лишение</a:t>
            </a:r>
            <a:r>
              <a:rPr sz="1250" spc="16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D1232A"/>
                </a:solidFill>
                <a:latin typeface="Calibri"/>
                <a:cs typeface="Calibri"/>
              </a:rPr>
              <a:t>свободы</a:t>
            </a:r>
            <a:r>
              <a:rPr sz="1250" spc="15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D1232A"/>
                </a:solidFill>
                <a:latin typeface="Calibri"/>
                <a:cs typeface="Calibri"/>
              </a:rPr>
              <a:t>до</a:t>
            </a:r>
            <a:r>
              <a:rPr sz="1250" spc="10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D1232A"/>
                </a:solidFill>
                <a:latin typeface="Calibri"/>
                <a:cs typeface="Calibri"/>
              </a:rPr>
              <a:t>2</a:t>
            </a:r>
            <a:r>
              <a:rPr sz="1250" spc="9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D1232A"/>
                </a:solidFill>
                <a:latin typeface="Calibri"/>
                <a:cs typeface="Calibri"/>
              </a:rPr>
              <a:t>лет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(с</a:t>
            </a:r>
            <a:r>
              <a:rPr sz="1200" spc="13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лишением</a:t>
            </a:r>
            <a:r>
              <a:rPr sz="1200" spc="19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права</a:t>
            </a:r>
            <a:r>
              <a:rPr sz="1200" spc="15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занимать</a:t>
            </a:r>
            <a:r>
              <a:rPr sz="1200" spc="22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определенные</a:t>
            </a:r>
            <a:r>
              <a:rPr sz="1200" spc="22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должности</a:t>
            </a:r>
            <a:r>
              <a:rPr sz="1200" spc="21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D1232A"/>
                </a:solidFill>
                <a:latin typeface="Calibri"/>
                <a:cs typeface="Calibri"/>
              </a:rPr>
              <a:t>или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заниматься</a:t>
            </a:r>
            <a:r>
              <a:rPr sz="1200" spc="3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определенной</a:t>
            </a:r>
            <a:r>
              <a:rPr sz="1200" spc="9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деятельностью</a:t>
            </a:r>
            <a:r>
              <a:rPr sz="1200" spc="3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до</a:t>
            </a:r>
            <a:r>
              <a:rPr sz="1200" spc="-3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3</a:t>
            </a:r>
            <a:r>
              <a:rPr sz="1200" spc="-5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лет</a:t>
            </a:r>
            <a:r>
              <a:rPr sz="1200" spc="-4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или</a:t>
            </a:r>
            <a:r>
              <a:rPr sz="1200" spc="-5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без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D1232A"/>
                </a:solidFill>
                <a:latin typeface="Calibri"/>
                <a:cs typeface="Calibri"/>
              </a:rPr>
              <a:t>та-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кового)</a:t>
            </a:r>
            <a:r>
              <a:rPr sz="1200" spc="3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1F1F1F"/>
                </a:solidFill>
                <a:latin typeface="Calibri"/>
                <a:cs typeface="Calibri"/>
              </a:rPr>
              <a:t>(часть</a:t>
            </a:r>
            <a:r>
              <a:rPr sz="1200" spc="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1</a:t>
            </a:r>
            <a:r>
              <a:rPr sz="1200" spc="1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1F1F1F"/>
                </a:solidFill>
                <a:latin typeface="Calibri"/>
                <a:cs typeface="Calibri"/>
              </a:rPr>
              <a:t>статьи</a:t>
            </a:r>
            <a:r>
              <a:rPr sz="1200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1F1F1F"/>
                </a:solidFill>
                <a:latin typeface="Calibri"/>
                <a:cs typeface="Calibri"/>
              </a:rPr>
              <a:t>264</a:t>
            </a:r>
            <a:r>
              <a:rPr sz="1200" spc="-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1F1F1F"/>
                </a:solidFill>
                <a:latin typeface="Calibri"/>
                <a:cs typeface="Calibri"/>
              </a:rPr>
              <a:t>УК</a:t>
            </a:r>
            <a:r>
              <a:rPr sz="1200" spc="-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35" dirty="0">
                <a:solidFill>
                  <a:srgbClr val="1F1F1F"/>
                </a:solidFill>
                <a:latin typeface="Calibri"/>
                <a:cs typeface="Calibri"/>
              </a:rPr>
              <a:t>РФ)</a:t>
            </a:r>
            <a:endParaRPr sz="1200">
              <a:latin typeface="Calibri"/>
              <a:cs typeface="Calibri"/>
            </a:endParaRPr>
          </a:p>
          <a:p>
            <a:pPr marL="12700" marR="5080" indent="219710" algn="just">
              <a:lnSpc>
                <a:spcPts val="1440"/>
              </a:lnSpc>
              <a:spcBef>
                <a:spcPts val="625"/>
              </a:spcBef>
            </a:pP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Деяние,</a:t>
            </a:r>
            <a:r>
              <a:rPr sz="1200" spc="4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предусмотренное</a:t>
            </a:r>
            <a:r>
              <a:rPr sz="1200" spc="3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частью</a:t>
            </a:r>
            <a:r>
              <a:rPr sz="1200" spc="4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70" dirty="0">
                <a:solidFill>
                  <a:srgbClr val="1F1F1F"/>
                </a:solidFill>
                <a:latin typeface="Calibri"/>
                <a:cs typeface="Calibri"/>
              </a:rPr>
              <a:t>1</a:t>
            </a:r>
            <a:r>
              <a:rPr sz="1200" spc="180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статьи</a:t>
            </a:r>
            <a:r>
              <a:rPr sz="1200" spc="4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264</a:t>
            </a:r>
            <a:r>
              <a:rPr sz="1200" spc="4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УК</a:t>
            </a:r>
            <a:r>
              <a:rPr sz="1200" spc="3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РФ,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повлекшее</a:t>
            </a:r>
            <a:r>
              <a:rPr sz="1250" spc="459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по</a:t>
            </a:r>
            <a:r>
              <a:rPr sz="1250" spc="420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неосторожности</a:t>
            </a:r>
            <a:r>
              <a:rPr sz="1250" spc="415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причинение</a:t>
            </a:r>
            <a:r>
              <a:rPr sz="1250" spc="490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тяжко-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го</a:t>
            </a:r>
            <a:r>
              <a:rPr sz="1250" spc="4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вреда</a:t>
            </a:r>
            <a:r>
              <a:rPr sz="1250" spc="4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здоровью</a:t>
            </a:r>
            <a:r>
              <a:rPr sz="1250" spc="120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человека,</a:t>
            </a:r>
            <a:r>
              <a:rPr sz="1250" spc="4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если</a:t>
            </a:r>
            <a:r>
              <a:rPr sz="1250" spc="4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оно</a:t>
            </a:r>
            <a:r>
              <a:rPr sz="1250" spc="3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совершено</a:t>
            </a:r>
            <a:r>
              <a:rPr sz="1250" spc="114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ли-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цом,</a:t>
            </a:r>
            <a:r>
              <a:rPr sz="1250" spc="2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находящимся</a:t>
            </a:r>
            <a:r>
              <a:rPr sz="1250" spc="3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250" spc="3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состоянии</a:t>
            </a:r>
            <a:r>
              <a:rPr sz="1250" spc="3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опьянения,</a:t>
            </a:r>
            <a:r>
              <a:rPr sz="1250" spc="3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сопряжено</a:t>
            </a:r>
            <a:r>
              <a:rPr sz="1250" spc="4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50" dirty="0">
                <a:solidFill>
                  <a:srgbClr val="1F1F1F"/>
                </a:solidFill>
                <a:latin typeface="Calibri"/>
                <a:cs typeface="Calibri"/>
              </a:rPr>
              <a:t>с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оставлением</a:t>
            </a:r>
            <a:r>
              <a:rPr sz="1200" spc="225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места</a:t>
            </a:r>
            <a:r>
              <a:rPr sz="1200" spc="155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его</a:t>
            </a:r>
            <a:r>
              <a:rPr sz="1200" spc="165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совершения,</a:t>
            </a:r>
            <a:r>
              <a:rPr sz="1200" spc="195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совершено</a:t>
            </a:r>
            <a:r>
              <a:rPr sz="1200" spc="180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лицом,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не</a:t>
            </a:r>
            <a:r>
              <a:rPr sz="1200" spc="229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имеющим</a:t>
            </a:r>
            <a:r>
              <a:rPr sz="1200" spc="3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1F1F1F"/>
                </a:solidFill>
                <a:latin typeface="Calibri"/>
                <a:cs typeface="Calibri"/>
              </a:rPr>
              <a:t>или</a:t>
            </a:r>
            <a:r>
              <a:rPr sz="1200" spc="229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1F1F1F"/>
                </a:solidFill>
                <a:latin typeface="Calibri"/>
                <a:cs typeface="Calibri"/>
              </a:rPr>
              <a:t>лишенным</a:t>
            </a:r>
            <a:r>
              <a:rPr sz="1200" spc="3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75" dirty="0">
                <a:solidFill>
                  <a:srgbClr val="1F1F1F"/>
                </a:solidFill>
                <a:latin typeface="Calibri"/>
                <a:cs typeface="Calibri"/>
              </a:rPr>
              <a:t>права</a:t>
            </a:r>
            <a:r>
              <a:rPr sz="1200" spc="25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1F1F1F"/>
                </a:solidFill>
                <a:latin typeface="Calibri"/>
                <a:cs typeface="Calibri"/>
              </a:rPr>
              <a:t>управления,</a:t>
            </a:r>
            <a:r>
              <a:rPr sz="1200" spc="2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95" dirty="0">
                <a:solidFill>
                  <a:srgbClr val="1F1F1F"/>
                </a:solidFill>
                <a:latin typeface="Calibri"/>
                <a:cs typeface="Calibri"/>
              </a:rPr>
              <a:t>—</a:t>
            </a:r>
            <a:r>
              <a:rPr sz="1200" spc="3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при-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нудительные</a:t>
            </a:r>
            <a:r>
              <a:rPr sz="1200" spc="14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работы</a:t>
            </a:r>
            <a:r>
              <a:rPr sz="1200" spc="7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до</a:t>
            </a:r>
            <a:r>
              <a:rPr sz="1200" spc="3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5</a:t>
            </a:r>
            <a:r>
              <a:rPr sz="1200" spc="4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лет</a:t>
            </a:r>
            <a:r>
              <a:rPr sz="1200" spc="6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либо</a:t>
            </a:r>
            <a:r>
              <a:rPr sz="1200" spc="6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лишение</a:t>
            </a:r>
            <a:r>
              <a:rPr sz="1200" spc="9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свободы</a:t>
            </a:r>
            <a:r>
              <a:rPr sz="1200" spc="9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от</a:t>
            </a:r>
            <a:r>
              <a:rPr sz="1200" spc="5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3</a:t>
            </a:r>
            <a:r>
              <a:rPr sz="1200" spc="4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D1232A"/>
                </a:solidFill>
                <a:latin typeface="Calibri"/>
                <a:cs typeface="Calibri"/>
              </a:rPr>
              <a:t>до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7</a:t>
            </a:r>
            <a:r>
              <a:rPr sz="1200" spc="229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лет</a:t>
            </a:r>
            <a:r>
              <a:rPr sz="1200" spc="22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(с</a:t>
            </a:r>
            <a:r>
              <a:rPr sz="1200" spc="229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лишением</a:t>
            </a:r>
            <a:r>
              <a:rPr sz="1200" spc="27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права</a:t>
            </a:r>
            <a:r>
              <a:rPr sz="1200" spc="26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занимать</a:t>
            </a:r>
            <a:r>
              <a:rPr sz="1200" spc="30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определенные</a:t>
            </a:r>
            <a:r>
              <a:rPr sz="1200" spc="32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D1232A"/>
                </a:solidFill>
                <a:latin typeface="Calibri"/>
                <a:cs typeface="Calibri"/>
              </a:rPr>
              <a:t>должно-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сти</a:t>
            </a:r>
            <a:r>
              <a:rPr sz="1200" spc="16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или</a:t>
            </a:r>
            <a:r>
              <a:rPr sz="1200" spc="16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заниматься</a:t>
            </a:r>
            <a:r>
              <a:rPr sz="1200" spc="26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определенной</a:t>
            </a:r>
            <a:r>
              <a:rPr sz="1200" spc="28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деятельностью</a:t>
            </a:r>
            <a:r>
              <a:rPr sz="1200" spc="30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до</a:t>
            </a:r>
            <a:r>
              <a:rPr sz="1200" spc="16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3</a:t>
            </a:r>
            <a:r>
              <a:rPr sz="1200" spc="16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лет) </a:t>
            </a:r>
            <a:r>
              <a:rPr sz="1200" spc="55" dirty="0">
                <a:solidFill>
                  <a:srgbClr val="1F1F1F"/>
                </a:solidFill>
                <a:latin typeface="Calibri"/>
                <a:cs typeface="Calibri"/>
              </a:rPr>
              <a:t>(часть</a:t>
            </a:r>
            <a:r>
              <a:rPr sz="1200" spc="-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70" dirty="0">
                <a:solidFill>
                  <a:srgbClr val="1F1F1F"/>
                </a:solidFill>
                <a:latin typeface="Calibri"/>
                <a:cs typeface="Calibri"/>
              </a:rPr>
              <a:t>2</a:t>
            </a:r>
            <a:r>
              <a:rPr sz="1200" spc="-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1F1F1F"/>
                </a:solidFill>
                <a:latin typeface="Calibri"/>
                <a:cs typeface="Calibri"/>
              </a:rPr>
              <a:t>статьи</a:t>
            </a:r>
            <a:r>
              <a:rPr sz="120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1F1F1F"/>
                </a:solidFill>
                <a:latin typeface="Calibri"/>
                <a:cs typeface="Calibri"/>
              </a:rPr>
              <a:t>264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1F1F1F"/>
                </a:solidFill>
                <a:latin typeface="Calibri"/>
                <a:cs typeface="Calibri"/>
              </a:rPr>
              <a:t>УК</a:t>
            </a:r>
            <a:r>
              <a:rPr sz="120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1F1F1F"/>
                </a:solidFill>
                <a:latin typeface="Calibri"/>
                <a:cs typeface="Calibri"/>
              </a:rPr>
              <a:t>РФ).</a:t>
            </a:r>
            <a:endParaRPr sz="1200">
              <a:latin typeface="Calibri"/>
              <a:cs typeface="Calibri"/>
            </a:endParaRPr>
          </a:p>
          <a:p>
            <a:pPr marL="14604" marR="6985" indent="216535" algn="just">
              <a:lnSpc>
                <a:spcPct val="96200"/>
              </a:lnSpc>
              <a:spcBef>
                <a:spcPts val="520"/>
              </a:spcBef>
            </a:pPr>
            <a:r>
              <a:rPr sz="1250" spc="-40" dirty="0">
                <a:solidFill>
                  <a:srgbClr val="1F1F1F"/>
                </a:solidFill>
                <a:latin typeface="Calibri"/>
                <a:cs typeface="Calibri"/>
              </a:rPr>
              <a:t>Управление</a:t>
            </a:r>
            <a:r>
              <a:rPr sz="1250" spc="3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40" dirty="0">
                <a:solidFill>
                  <a:srgbClr val="1F1F1F"/>
                </a:solidFill>
                <a:latin typeface="Calibri"/>
                <a:cs typeface="Calibri"/>
              </a:rPr>
              <a:t>механическим</a:t>
            </a:r>
            <a:r>
              <a:rPr sz="1250" spc="4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35" dirty="0">
                <a:solidFill>
                  <a:srgbClr val="1F1F1F"/>
                </a:solidFill>
                <a:latin typeface="Calibri"/>
                <a:cs typeface="Calibri"/>
              </a:rPr>
              <a:t>транспортным</a:t>
            </a:r>
            <a:r>
              <a:rPr sz="1250" spc="3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40" dirty="0">
                <a:solidFill>
                  <a:srgbClr val="1F1F1F"/>
                </a:solidFill>
                <a:latin typeface="Calibri"/>
                <a:cs typeface="Calibri"/>
              </a:rPr>
              <a:t>средством</a:t>
            </a:r>
            <a:r>
              <a:rPr sz="1250" spc="3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35" dirty="0">
                <a:solidFill>
                  <a:srgbClr val="1F1F1F"/>
                </a:solidFill>
                <a:latin typeface="Calibri"/>
                <a:cs typeface="Calibri"/>
              </a:rPr>
              <a:t>ли-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55" dirty="0">
                <a:solidFill>
                  <a:srgbClr val="1F1F1F"/>
                </a:solidFill>
                <a:latin typeface="Calibri"/>
                <a:cs typeface="Calibri"/>
              </a:rPr>
              <a:t>цом,</a:t>
            </a:r>
            <a:r>
              <a:rPr sz="1250" spc="1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60" dirty="0">
                <a:solidFill>
                  <a:srgbClr val="1F1F1F"/>
                </a:solidFill>
                <a:latin typeface="Calibri"/>
                <a:cs typeface="Calibri"/>
              </a:rPr>
              <a:t>лишенным</a:t>
            </a:r>
            <a:r>
              <a:rPr sz="1250" spc="2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5" dirty="0">
                <a:solidFill>
                  <a:srgbClr val="1F1F1F"/>
                </a:solidFill>
                <a:latin typeface="Calibri"/>
                <a:cs typeface="Calibri"/>
              </a:rPr>
              <a:t>права</a:t>
            </a:r>
            <a:r>
              <a:rPr sz="1250" spc="1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управления</a:t>
            </a:r>
            <a:r>
              <a:rPr sz="1250" spc="20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и</a:t>
            </a:r>
            <a:r>
              <a:rPr sz="1250" spc="1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40" dirty="0">
                <a:solidFill>
                  <a:srgbClr val="1F1F1F"/>
                </a:solidFill>
                <a:latin typeface="Calibri"/>
                <a:cs typeface="Calibri"/>
              </a:rPr>
              <a:t>подвергнутым</a:t>
            </a:r>
            <a:r>
              <a:rPr sz="1250" spc="2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55" dirty="0">
                <a:solidFill>
                  <a:srgbClr val="1F1F1F"/>
                </a:solidFill>
                <a:latin typeface="Calibri"/>
                <a:cs typeface="Calibri"/>
              </a:rPr>
              <a:t>админи-</a:t>
            </a:r>
            <a:r>
              <a:rPr sz="1250" spc="-30" dirty="0">
                <a:solidFill>
                  <a:srgbClr val="1F1F1F"/>
                </a:solidFill>
                <a:latin typeface="Calibri"/>
                <a:cs typeface="Calibri"/>
              </a:rPr>
              <a:t> стративному</a:t>
            </a:r>
            <a:r>
              <a:rPr sz="1250" spc="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35" dirty="0">
                <a:solidFill>
                  <a:srgbClr val="1F1F1F"/>
                </a:solidFill>
                <a:latin typeface="Calibri"/>
                <a:cs typeface="Calibri"/>
              </a:rPr>
              <a:t>наказанию</a:t>
            </a:r>
            <a:r>
              <a:rPr sz="1250" spc="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за</a:t>
            </a:r>
            <a:r>
              <a:rPr sz="1250" spc="-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35" dirty="0">
                <a:solidFill>
                  <a:srgbClr val="1F1F1F"/>
                </a:solidFill>
                <a:latin typeface="Calibri"/>
                <a:cs typeface="Calibri"/>
              </a:rPr>
              <a:t>деяние,</a:t>
            </a:r>
            <a:r>
              <a:rPr sz="1250" spc="-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предусмотренное</a:t>
            </a:r>
            <a:r>
              <a:rPr sz="1250" spc="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30" dirty="0">
                <a:solidFill>
                  <a:srgbClr val="1F1F1F"/>
                </a:solidFill>
                <a:latin typeface="Calibri"/>
                <a:cs typeface="Calibri"/>
              </a:rPr>
              <a:t>частью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4</a:t>
            </a:r>
            <a:r>
              <a:rPr sz="1250" spc="-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статьи</a:t>
            </a:r>
            <a:r>
              <a:rPr sz="1250" spc="1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60" dirty="0">
                <a:solidFill>
                  <a:srgbClr val="1F1F1F"/>
                </a:solidFill>
                <a:latin typeface="Calibri"/>
                <a:cs typeface="Calibri"/>
              </a:rPr>
              <a:t>J</a:t>
            </a:r>
            <a:r>
              <a:rPr sz="1250" spc="-1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50" dirty="0">
                <a:solidFill>
                  <a:srgbClr val="1F1F1F"/>
                </a:solidFill>
                <a:latin typeface="Calibri"/>
                <a:cs typeface="Calibri"/>
              </a:rPr>
              <a:t>2.7</a:t>
            </a:r>
            <a:r>
              <a:rPr sz="1250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5" dirty="0">
                <a:solidFill>
                  <a:srgbClr val="1F1F1F"/>
                </a:solidFill>
                <a:latin typeface="Calibri"/>
                <a:cs typeface="Calibri"/>
              </a:rPr>
              <a:t>KoAП</a:t>
            </a:r>
            <a:r>
              <a:rPr sz="1250" spc="-30" dirty="0">
                <a:solidFill>
                  <a:srgbClr val="1F1F1F"/>
                </a:solidFill>
                <a:latin typeface="Calibri"/>
                <a:cs typeface="Calibri"/>
              </a:rPr>
              <a:t> РФ,</a:t>
            </a:r>
            <a:r>
              <a:rPr sz="1250" spc="-10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50" dirty="0">
                <a:solidFill>
                  <a:srgbClr val="1F1F1F"/>
                </a:solidFill>
                <a:latin typeface="Calibri"/>
                <a:cs typeface="Calibri"/>
              </a:rPr>
              <a:t>—</a:t>
            </a:r>
            <a:r>
              <a:rPr sz="1250" spc="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D1232A"/>
                </a:solidFill>
                <a:latin typeface="Calibri"/>
                <a:cs typeface="Calibri"/>
              </a:rPr>
              <a:t>штраф</a:t>
            </a:r>
            <a:r>
              <a:rPr sz="1250" spc="1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D1232A"/>
                </a:solidFill>
                <a:latin typeface="Calibri"/>
                <a:cs typeface="Calibri"/>
              </a:rPr>
              <a:t>от</a:t>
            </a:r>
            <a:r>
              <a:rPr sz="125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50" dirty="0">
                <a:solidFill>
                  <a:srgbClr val="D1232A"/>
                </a:solidFill>
                <a:latin typeface="Calibri"/>
                <a:cs typeface="Calibri"/>
              </a:rPr>
              <a:t>150</a:t>
            </a:r>
            <a:r>
              <a:rPr sz="1250" spc="-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50" dirty="0">
                <a:solidFill>
                  <a:srgbClr val="D1232A"/>
                </a:solidFill>
                <a:latin typeface="Calibri"/>
                <a:cs typeface="Calibri"/>
              </a:rPr>
              <a:t>000</a:t>
            </a:r>
            <a:r>
              <a:rPr sz="1250" spc="67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55" dirty="0">
                <a:solidFill>
                  <a:srgbClr val="D1232A"/>
                </a:solidFill>
                <a:latin typeface="Calibri"/>
                <a:cs typeface="Calibri"/>
              </a:rPr>
              <a:t>до </a:t>
            </a:r>
            <a:r>
              <a:rPr sz="1250" spc="-25" dirty="0">
                <a:solidFill>
                  <a:srgbClr val="D1232A"/>
                </a:solidFill>
                <a:latin typeface="Calibri"/>
                <a:cs typeface="Calibri"/>
              </a:rPr>
              <a:t>250</a:t>
            </a:r>
            <a:r>
              <a:rPr sz="1250" spc="-2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D1232A"/>
                </a:solidFill>
                <a:latin typeface="Calibri"/>
                <a:cs typeface="Calibri"/>
              </a:rPr>
              <a:t>000</a:t>
            </a:r>
            <a:r>
              <a:rPr sz="1250" dirty="0">
                <a:solidFill>
                  <a:srgbClr val="D1232A"/>
                </a:solidFill>
                <a:latin typeface="Calibri"/>
                <a:cs typeface="Calibri"/>
              </a:rPr>
              <a:t>   </a:t>
            </a:r>
            <a:r>
              <a:rPr sz="1250" spc="-35" dirty="0">
                <a:solidFill>
                  <a:srgbClr val="D1232A"/>
                </a:solidFill>
                <a:latin typeface="Calibri"/>
                <a:cs typeface="Calibri"/>
              </a:rPr>
              <a:t>рублей</a:t>
            </a:r>
            <a:r>
              <a:rPr sz="1250" spc="-2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D1232A"/>
                </a:solidFill>
                <a:latin typeface="Calibri"/>
                <a:cs typeface="Calibri"/>
              </a:rPr>
              <a:t>или</a:t>
            </a:r>
            <a:r>
              <a:rPr sz="1250" spc="4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15" dirty="0">
                <a:solidFill>
                  <a:srgbClr val="D1232A"/>
                </a:solidFill>
                <a:latin typeface="Calibri"/>
                <a:cs typeface="Calibri"/>
              </a:rPr>
              <a:t>в</a:t>
            </a:r>
            <a:r>
              <a:rPr sz="1250" spc="3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40" dirty="0">
                <a:solidFill>
                  <a:srgbClr val="D1232A"/>
                </a:solidFill>
                <a:latin typeface="Calibri"/>
                <a:cs typeface="Calibri"/>
              </a:rPr>
              <a:t>размере</a:t>
            </a:r>
            <a:r>
              <a:rPr sz="1250" spc="14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30" dirty="0">
                <a:solidFill>
                  <a:srgbClr val="D1232A"/>
                </a:solidFill>
                <a:latin typeface="Calibri"/>
                <a:cs typeface="Calibri"/>
              </a:rPr>
              <a:t>заработной</a:t>
            </a:r>
            <a:r>
              <a:rPr sz="1250" spc="14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40" dirty="0">
                <a:solidFill>
                  <a:srgbClr val="D1232A"/>
                </a:solidFill>
                <a:latin typeface="Calibri"/>
                <a:cs typeface="Calibri"/>
              </a:rPr>
              <a:t>платы</a:t>
            </a:r>
            <a:r>
              <a:rPr sz="1250" spc="11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D1232A"/>
                </a:solidFill>
                <a:latin typeface="Calibri"/>
                <a:cs typeface="Calibri"/>
              </a:rPr>
              <a:t>или</a:t>
            </a:r>
            <a:r>
              <a:rPr sz="1250" spc="4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D1232A"/>
                </a:solidFill>
                <a:latin typeface="Calibri"/>
                <a:cs typeface="Calibri"/>
              </a:rPr>
              <a:t>иного</a:t>
            </a:r>
            <a:r>
              <a:rPr sz="1250" spc="7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50" dirty="0">
                <a:solidFill>
                  <a:srgbClr val="D1232A"/>
                </a:solidFill>
                <a:latin typeface="Calibri"/>
                <a:cs typeface="Calibri"/>
              </a:rPr>
              <a:t>дохода</a:t>
            </a:r>
            <a:r>
              <a:rPr sz="1250" spc="9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40" dirty="0">
                <a:solidFill>
                  <a:srgbClr val="D1232A"/>
                </a:solidFill>
                <a:latin typeface="Calibri"/>
                <a:cs typeface="Calibri"/>
              </a:rPr>
              <a:t>осужден-</a:t>
            </a:r>
            <a:r>
              <a:rPr sz="1250" spc="-20" dirty="0">
                <a:solidFill>
                  <a:srgbClr val="D1232A"/>
                </a:solidFill>
                <a:latin typeface="Calibri"/>
                <a:cs typeface="Calibri"/>
              </a:rPr>
              <a:t> ного</a:t>
            </a:r>
            <a:r>
              <a:rPr sz="1250" spc="5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D1232A"/>
                </a:solidFill>
                <a:latin typeface="Calibri"/>
                <a:cs typeface="Calibri"/>
              </a:rPr>
              <a:t>за</a:t>
            </a:r>
            <a:r>
              <a:rPr sz="1250" spc="1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40" dirty="0">
                <a:solidFill>
                  <a:srgbClr val="D1232A"/>
                </a:solidFill>
                <a:latin typeface="Calibri"/>
                <a:cs typeface="Calibri"/>
              </a:rPr>
              <a:t>период</a:t>
            </a:r>
            <a:r>
              <a:rPr sz="1250" spc="11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D1232A"/>
                </a:solidFill>
                <a:latin typeface="Calibri"/>
                <a:cs typeface="Calibri"/>
              </a:rPr>
              <a:t>от</a:t>
            </a:r>
            <a:r>
              <a:rPr sz="1250" spc="16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60" dirty="0">
                <a:solidFill>
                  <a:srgbClr val="D1232A"/>
                </a:solidFill>
                <a:latin typeface="Calibri"/>
                <a:cs typeface="Calibri"/>
              </a:rPr>
              <a:t>J</a:t>
            </a:r>
            <a:r>
              <a:rPr sz="1250" spc="16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30" dirty="0">
                <a:solidFill>
                  <a:srgbClr val="D1232A"/>
                </a:solidFill>
                <a:latin typeface="Calibri"/>
                <a:cs typeface="Calibri"/>
              </a:rPr>
              <a:t>года</a:t>
            </a:r>
            <a:r>
              <a:rPr sz="1250" spc="6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55" dirty="0">
                <a:solidFill>
                  <a:srgbClr val="D1232A"/>
                </a:solidFill>
                <a:latin typeface="Calibri"/>
                <a:cs typeface="Calibri"/>
              </a:rPr>
              <a:t>до</a:t>
            </a:r>
            <a:r>
              <a:rPr sz="1250" spc="2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D1232A"/>
                </a:solidFill>
                <a:latin typeface="Calibri"/>
                <a:cs typeface="Calibri"/>
              </a:rPr>
              <a:t>2</a:t>
            </a:r>
            <a:r>
              <a:rPr sz="125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60" dirty="0">
                <a:solidFill>
                  <a:srgbClr val="D1232A"/>
                </a:solidFill>
                <a:latin typeface="Calibri"/>
                <a:cs typeface="Calibri"/>
              </a:rPr>
              <a:t>лет,</a:t>
            </a:r>
            <a:r>
              <a:rPr sz="1250" spc="2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35" dirty="0">
                <a:solidFill>
                  <a:srgbClr val="D1232A"/>
                </a:solidFill>
                <a:latin typeface="Calibri"/>
                <a:cs typeface="Calibri"/>
              </a:rPr>
              <a:t>либо</a:t>
            </a:r>
            <a:r>
              <a:rPr sz="1250" spc="8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30" dirty="0">
                <a:solidFill>
                  <a:srgbClr val="D1232A"/>
                </a:solidFill>
                <a:latin typeface="Calibri"/>
                <a:cs typeface="Calibri"/>
              </a:rPr>
              <a:t>обязательные</a:t>
            </a:r>
            <a:r>
              <a:rPr sz="1250" spc="15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30" dirty="0">
                <a:solidFill>
                  <a:srgbClr val="D1232A"/>
                </a:solidFill>
                <a:latin typeface="Calibri"/>
                <a:cs typeface="Calibri"/>
              </a:rPr>
              <a:t>работы</a:t>
            </a:r>
            <a:r>
              <a:rPr sz="1250" spc="-1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55" dirty="0">
                <a:solidFill>
                  <a:srgbClr val="D1232A"/>
                </a:solidFill>
                <a:latin typeface="Calibri"/>
                <a:cs typeface="Calibri"/>
              </a:rPr>
              <a:t>до</a:t>
            </a:r>
            <a:r>
              <a:rPr sz="1250" spc="15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40" dirty="0">
                <a:solidFill>
                  <a:srgbClr val="D1232A"/>
                </a:solidFill>
                <a:latin typeface="Calibri"/>
                <a:cs typeface="Calibri"/>
              </a:rPr>
              <a:t>360</a:t>
            </a:r>
            <a:r>
              <a:rPr sz="1250" spc="21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30" dirty="0">
                <a:solidFill>
                  <a:srgbClr val="D1232A"/>
                </a:solidFill>
                <a:latin typeface="Calibri"/>
                <a:cs typeface="Calibri"/>
              </a:rPr>
              <a:t>часов,</a:t>
            </a:r>
            <a:r>
              <a:rPr sz="1250" spc="14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35" dirty="0">
                <a:solidFill>
                  <a:srgbClr val="D1232A"/>
                </a:solidFill>
                <a:latin typeface="Calibri"/>
                <a:cs typeface="Calibri"/>
              </a:rPr>
              <a:t>либо</a:t>
            </a:r>
            <a:r>
              <a:rPr sz="1250" spc="16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D1232A"/>
                </a:solidFill>
                <a:latin typeface="Calibri"/>
                <a:cs typeface="Calibri"/>
              </a:rPr>
              <a:t>принудительные</a:t>
            </a:r>
            <a:r>
              <a:rPr sz="1250" spc="10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30" dirty="0">
                <a:solidFill>
                  <a:srgbClr val="D1232A"/>
                </a:solidFill>
                <a:latin typeface="Calibri"/>
                <a:cs typeface="Calibri"/>
              </a:rPr>
              <a:t>работы</a:t>
            </a:r>
            <a:r>
              <a:rPr sz="1250" spc="19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55" dirty="0">
                <a:solidFill>
                  <a:srgbClr val="D1232A"/>
                </a:solidFill>
                <a:latin typeface="Calibri"/>
                <a:cs typeface="Calibri"/>
              </a:rPr>
              <a:t>до</a:t>
            </a:r>
            <a:r>
              <a:rPr sz="1250" spc="19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295" dirty="0">
                <a:solidFill>
                  <a:srgbClr val="D1232A"/>
                </a:solidFill>
                <a:latin typeface="Calibri"/>
                <a:cs typeface="Calibri"/>
              </a:rPr>
              <a:t>1</a:t>
            </a:r>
            <a:r>
              <a:rPr sz="1250" spc="36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40" dirty="0">
                <a:solidFill>
                  <a:srgbClr val="D1232A"/>
                </a:solidFill>
                <a:latin typeface="Calibri"/>
                <a:cs typeface="Calibri"/>
              </a:rPr>
              <a:t>года,</a:t>
            </a:r>
            <a:r>
              <a:rPr sz="1250" spc="114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D1232A"/>
                </a:solidFill>
                <a:latin typeface="Calibri"/>
                <a:cs typeface="Calibri"/>
              </a:rPr>
              <a:t>либо</a:t>
            </a:r>
            <a:endParaRPr sz="1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"/>
            <a:ext cx="5289550" cy="629920"/>
          </a:xfrm>
          <a:custGeom>
            <a:avLst/>
            <a:gdLst/>
            <a:ahLst/>
            <a:cxnLst/>
            <a:rect l="l" t="t" r="r" b="b"/>
            <a:pathLst>
              <a:path w="5289550" h="629920">
                <a:moveTo>
                  <a:pt x="5288280" y="629920"/>
                </a:moveTo>
                <a:lnTo>
                  <a:pt x="0" y="629920"/>
                </a:lnTo>
                <a:lnTo>
                  <a:pt x="0" y="0"/>
                </a:lnTo>
                <a:lnTo>
                  <a:pt x="5288280" y="0"/>
                </a:lnTo>
                <a:lnTo>
                  <a:pt x="5288280" y="629920"/>
                </a:lnTo>
                <a:close/>
              </a:path>
            </a:pathLst>
          </a:custGeom>
          <a:solidFill>
            <a:srgbClr val="233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4521" y="383666"/>
            <a:ext cx="4148454" cy="6052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685" algn="ctr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nAMRTKA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QfïR</a:t>
            </a:r>
            <a:r>
              <a:rPr sz="9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PO§HTEfïEÛ</a:t>
            </a:r>
            <a:endParaRPr sz="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00">
              <a:latin typeface="Microsoft Sans Serif"/>
              <a:cs typeface="Microsoft Sans Serif"/>
            </a:endParaRPr>
          </a:p>
          <a:p>
            <a:pPr marL="12700" marR="14604" indent="1905" algn="just">
              <a:lnSpc>
                <a:spcPct val="100000"/>
              </a:lnSpc>
            </a:pPr>
            <a:r>
              <a:rPr sz="1200" spc="-15" dirty="0">
                <a:solidFill>
                  <a:srgbClr val="D1232A"/>
                </a:solidFill>
                <a:latin typeface="Calibri"/>
                <a:cs typeface="Calibri"/>
              </a:rPr>
              <a:t>лишение</a:t>
            </a:r>
            <a:r>
              <a:rPr sz="1200" spc="-10" dirty="0">
                <a:solidFill>
                  <a:srgbClr val="D1232A"/>
                </a:solidFill>
                <a:latin typeface="Calibri"/>
                <a:cs typeface="Calibri"/>
              </a:rPr>
              <a:t> свободы</a:t>
            </a:r>
            <a:r>
              <a:rPr sz="1200" spc="-3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D1232A"/>
                </a:solidFill>
                <a:latin typeface="Calibri"/>
                <a:cs typeface="Calibri"/>
              </a:rPr>
              <a:t>до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70" dirty="0">
                <a:solidFill>
                  <a:srgbClr val="D1232A"/>
                </a:solidFill>
                <a:latin typeface="Calibri"/>
                <a:cs typeface="Calibri"/>
              </a:rPr>
              <a:t>1</a:t>
            </a:r>
            <a:r>
              <a:rPr sz="1200" spc="15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D1232A"/>
                </a:solidFill>
                <a:latin typeface="Calibri"/>
                <a:cs typeface="Calibri"/>
              </a:rPr>
              <a:t>года</a:t>
            </a:r>
            <a:r>
              <a:rPr sz="1200" spc="-3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D1232A"/>
                </a:solidFill>
                <a:latin typeface="Calibri"/>
                <a:cs typeface="Calibri"/>
              </a:rPr>
              <a:t>(с</a:t>
            </a:r>
            <a:r>
              <a:rPr sz="1200" spc="-7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лишением</a:t>
            </a:r>
            <a:r>
              <a:rPr sz="1200" spc="-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D1232A"/>
                </a:solidFill>
                <a:latin typeface="Calibri"/>
                <a:cs typeface="Calibri"/>
              </a:rPr>
              <a:t>права</a:t>
            </a:r>
            <a:r>
              <a:rPr sz="1200" spc="-3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D1232A"/>
                </a:solidFill>
                <a:latin typeface="Calibri"/>
                <a:cs typeface="Calibri"/>
              </a:rPr>
              <a:t>занимать</a:t>
            </a:r>
            <a:r>
              <a:rPr sz="1200" spc="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D1232A"/>
                </a:solidFill>
                <a:latin typeface="Calibri"/>
                <a:cs typeface="Calibri"/>
              </a:rPr>
              <a:t>опре-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D1232A"/>
                </a:solidFill>
                <a:latin typeface="Calibri"/>
                <a:cs typeface="Calibri"/>
              </a:rPr>
              <a:t>деленные</a:t>
            </a:r>
            <a:r>
              <a:rPr sz="1200" spc="12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D1232A"/>
                </a:solidFill>
                <a:latin typeface="Calibri"/>
                <a:cs typeface="Calibri"/>
              </a:rPr>
              <a:t>должности</a:t>
            </a:r>
            <a:r>
              <a:rPr sz="1200" spc="10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D1232A"/>
                </a:solidFill>
                <a:latin typeface="Calibri"/>
                <a:cs typeface="Calibri"/>
              </a:rPr>
              <a:t>ил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и</a:t>
            </a:r>
            <a:r>
              <a:rPr sz="1200" spc="4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D1232A"/>
                </a:solidFill>
                <a:latin typeface="Calibri"/>
                <a:cs typeface="Calibri"/>
              </a:rPr>
              <a:t>заниматься</a:t>
            </a:r>
            <a:r>
              <a:rPr sz="1200" spc="114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D1232A"/>
                </a:solidFill>
                <a:latin typeface="Calibri"/>
                <a:cs typeface="Calibri"/>
              </a:rPr>
              <a:t>определенной</a:t>
            </a:r>
            <a:r>
              <a:rPr sz="1200" spc="19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деятель-</a:t>
            </a:r>
            <a:r>
              <a:rPr sz="1200" spc="-1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D1232A"/>
                </a:solidFill>
                <a:latin typeface="Calibri"/>
                <a:cs typeface="Calibri"/>
              </a:rPr>
              <a:t>ностью</a:t>
            </a:r>
            <a:r>
              <a:rPr sz="1200" spc="4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D1232A"/>
                </a:solidFill>
                <a:latin typeface="Calibri"/>
                <a:cs typeface="Calibri"/>
              </a:rPr>
              <a:t>на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D1232A"/>
                </a:solidFill>
                <a:latin typeface="Calibri"/>
                <a:cs typeface="Calibri"/>
              </a:rPr>
              <a:t>срок </a:t>
            </a:r>
            <a:r>
              <a:rPr sz="1200" spc="-25" dirty="0">
                <a:solidFill>
                  <a:srgbClr val="D1232A"/>
                </a:solidFill>
                <a:latin typeface="Calibri"/>
                <a:cs typeface="Calibri"/>
              </a:rPr>
              <a:t>до </a:t>
            </a:r>
            <a:r>
              <a:rPr sz="1200" spc="40" dirty="0">
                <a:solidFill>
                  <a:srgbClr val="D1232A"/>
                </a:solidFill>
                <a:latin typeface="Calibri"/>
                <a:cs typeface="Calibri"/>
              </a:rPr>
              <a:t>2</a:t>
            </a:r>
            <a:r>
              <a:rPr sz="1200" spc="-3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D1232A"/>
                </a:solidFill>
                <a:latin typeface="Calibri"/>
                <a:cs typeface="Calibri"/>
              </a:rPr>
              <a:t>лет)</a:t>
            </a:r>
            <a:r>
              <a:rPr sz="1200" spc="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1F1F1F"/>
                </a:solidFill>
                <a:latin typeface="Calibri"/>
                <a:cs typeface="Calibri"/>
              </a:rPr>
              <a:t>(часть</a:t>
            </a:r>
            <a:r>
              <a:rPr sz="1200" spc="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30" dirty="0">
                <a:solidFill>
                  <a:srgbClr val="1F1F1F"/>
                </a:solidFill>
                <a:latin typeface="Calibri"/>
                <a:cs typeface="Calibri"/>
              </a:rPr>
              <a:t>1</a:t>
            </a:r>
            <a:r>
              <a:rPr sz="1200" spc="1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1F1F1F"/>
                </a:solidFill>
                <a:latin typeface="Calibri"/>
                <a:cs typeface="Calibri"/>
              </a:rPr>
              <a:t>статьи</a:t>
            </a:r>
            <a:r>
              <a:rPr sz="1200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30" dirty="0">
                <a:solidFill>
                  <a:srgbClr val="1F1F1F"/>
                </a:solidFill>
                <a:latin typeface="Calibri"/>
                <a:cs typeface="Calibri"/>
              </a:rPr>
              <a:t>264.3</a:t>
            </a:r>
            <a:r>
              <a:rPr sz="1200" spc="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1F1F1F"/>
                </a:solidFill>
                <a:latin typeface="Calibri"/>
                <a:cs typeface="Calibri"/>
              </a:rPr>
              <a:t>УК</a:t>
            </a:r>
            <a:r>
              <a:rPr sz="1200" spc="-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1F1F1F"/>
                </a:solidFill>
                <a:latin typeface="Calibri"/>
                <a:cs typeface="Calibri"/>
              </a:rPr>
              <a:t>РФ).</a:t>
            </a:r>
            <a:endParaRPr sz="1200">
              <a:latin typeface="Calibri"/>
              <a:cs typeface="Calibri"/>
            </a:endParaRPr>
          </a:p>
          <a:p>
            <a:pPr marL="12700" marR="8890" indent="213995" algn="just">
              <a:lnSpc>
                <a:spcPct val="100000"/>
              </a:lnSpc>
              <a:spcBef>
                <a:spcPts val="560"/>
              </a:spcBef>
            </a:pP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Конфискация</a:t>
            </a:r>
            <a:r>
              <a:rPr sz="1200" spc="150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имущества</a:t>
            </a:r>
            <a:r>
              <a:rPr sz="1200" spc="195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есть</a:t>
            </a:r>
            <a:r>
              <a:rPr sz="1200" spc="165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принудительное</a:t>
            </a:r>
            <a:r>
              <a:rPr sz="1200" spc="155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безвоз- 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мездное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изъятие </a:t>
            </a:r>
            <a:r>
              <a:rPr sz="1200" spc="50" dirty="0">
                <a:solidFill>
                  <a:srgbClr val="1F1F1F"/>
                </a:solidFill>
                <a:latin typeface="Calibri"/>
                <a:cs typeface="Calibri"/>
              </a:rPr>
              <a:t>и</a:t>
            </a:r>
            <a:r>
              <a:rPr sz="1200" spc="-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обращение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 в</a:t>
            </a:r>
            <a:r>
              <a:rPr sz="1200" spc="-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собственность</a:t>
            </a:r>
            <a:r>
              <a:rPr sz="1200" spc="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государства</a:t>
            </a:r>
            <a:r>
              <a:rPr sz="1200" spc="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на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основании</a:t>
            </a:r>
            <a:r>
              <a:rPr sz="1200" spc="3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обвинительного</a:t>
            </a:r>
            <a:r>
              <a:rPr sz="1200" spc="3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приговора</a:t>
            </a:r>
            <a:r>
              <a:rPr sz="1200" spc="4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транспортного</a:t>
            </a:r>
            <a:r>
              <a:rPr sz="1200" spc="4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сред-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ства,</a:t>
            </a:r>
            <a:r>
              <a:rPr sz="1200" spc="2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принадлежащего</a:t>
            </a:r>
            <a:r>
              <a:rPr sz="1200" spc="2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обвиняемому</a:t>
            </a:r>
            <a:r>
              <a:rPr sz="1200" spc="3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и</a:t>
            </a:r>
            <a:r>
              <a:rPr sz="1200" spc="2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использованного</a:t>
            </a:r>
            <a:r>
              <a:rPr sz="1200" spc="1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им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при</a:t>
            </a:r>
            <a:r>
              <a:rPr sz="1200" spc="229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совершении</a:t>
            </a:r>
            <a:r>
              <a:rPr sz="1200" spc="3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преступления,</a:t>
            </a:r>
            <a:r>
              <a:rPr sz="1200" spc="3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предусмотренного</a:t>
            </a:r>
            <a:r>
              <a:rPr sz="1200" spc="2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статьями </a:t>
            </a:r>
            <a:r>
              <a:rPr sz="1200" spc="-35" dirty="0">
                <a:solidFill>
                  <a:srgbClr val="1F1F1F"/>
                </a:solidFill>
                <a:latin typeface="Calibri"/>
                <a:cs typeface="Calibri"/>
              </a:rPr>
              <a:t>264.1,</a:t>
            </a:r>
            <a:r>
              <a:rPr sz="1200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264.2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или</a:t>
            </a:r>
            <a:r>
              <a:rPr sz="1200" spc="-20" dirty="0">
                <a:solidFill>
                  <a:srgbClr val="1F1F1F"/>
                </a:solidFill>
                <a:latin typeface="Calibri"/>
                <a:cs typeface="Calibri"/>
              </a:rPr>
              <a:t> 264.3</a:t>
            </a:r>
            <a:r>
              <a:rPr sz="120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F1F1F"/>
                </a:solidFill>
                <a:latin typeface="Calibri"/>
                <a:cs typeface="Calibri"/>
              </a:rPr>
              <a:t>УК</a:t>
            </a:r>
            <a:r>
              <a:rPr sz="120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РФ</a:t>
            </a:r>
            <a:r>
              <a:rPr sz="120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(часть</a:t>
            </a:r>
            <a:r>
              <a:rPr sz="1200" spc="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1</a:t>
            </a:r>
            <a:r>
              <a:rPr sz="1200" spc="1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статьи</a:t>
            </a:r>
            <a:r>
              <a:rPr sz="1200" spc="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104.1</a:t>
            </a:r>
            <a:r>
              <a:rPr sz="1200" spc="1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1F1F1F"/>
                </a:solidFill>
                <a:latin typeface="Calibri"/>
                <a:cs typeface="Calibri"/>
              </a:rPr>
              <a:t>УК</a:t>
            </a:r>
            <a:r>
              <a:rPr sz="1200" spc="-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30" dirty="0">
                <a:solidFill>
                  <a:srgbClr val="1F1F1F"/>
                </a:solidFill>
                <a:latin typeface="Calibri"/>
                <a:cs typeface="Calibri"/>
              </a:rPr>
              <a:t>РФ).</a:t>
            </a:r>
            <a:endParaRPr sz="1200">
              <a:latin typeface="Calibri"/>
              <a:cs typeface="Calibri"/>
            </a:endParaRPr>
          </a:p>
          <a:p>
            <a:pPr marL="12700" marR="5080" indent="214629" algn="just">
              <a:lnSpc>
                <a:spcPct val="99900"/>
              </a:lnSpc>
              <a:spcBef>
                <a:spcPts val="585"/>
              </a:spcBef>
            </a:pPr>
            <a:r>
              <a:rPr sz="1200" spc="-15" dirty="0">
                <a:solidFill>
                  <a:srgbClr val="1F1F1F"/>
                </a:solidFill>
                <a:latin typeface="Calibri"/>
                <a:cs typeface="Calibri"/>
              </a:rPr>
              <a:t>Склонение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00" spc="-5" dirty="0">
                <a:solidFill>
                  <a:srgbClr val="1F1F1F"/>
                </a:solidFill>
                <a:latin typeface="Calibri"/>
                <a:cs typeface="Calibri"/>
              </a:rPr>
              <a:t>ил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и</a:t>
            </a:r>
            <a:r>
              <a:rPr sz="1200" spc="1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1F1F1F"/>
                </a:solidFill>
                <a:latin typeface="Calibri"/>
                <a:cs typeface="Calibri"/>
              </a:rPr>
              <a:t>иное</a:t>
            </a:r>
            <a:r>
              <a:rPr sz="1200" spc="2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1F1F1F"/>
                </a:solidFill>
                <a:latin typeface="Calibri"/>
                <a:cs typeface="Calibri"/>
              </a:rPr>
              <a:t>вовлечение</a:t>
            </a:r>
            <a:r>
              <a:rPr sz="1200" spc="25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F1F1F"/>
                </a:solidFill>
                <a:latin typeface="Calibri"/>
                <a:cs typeface="Calibri"/>
              </a:rPr>
              <a:t>несовершеннолетнег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о</a:t>
            </a:r>
            <a:r>
              <a:rPr sz="1200" spc="1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200" spc="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1F1F1F"/>
                </a:solidFill>
                <a:latin typeface="Calibri"/>
                <a:cs typeface="Calibri"/>
              </a:rPr>
              <a:t>совершение</a:t>
            </a:r>
            <a:r>
              <a:rPr sz="1200" spc="-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противоправныхдействий,заведомо</a:t>
            </a:r>
            <a:r>
              <a:rPr sz="1200" spc="-1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для</a:t>
            </a:r>
            <a:r>
              <a:rPr sz="1200" spc="-1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F1F1F"/>
                </a:solidFill>
                <a:latin typeface="Calibri"/>
                <a:cs typeface="Calibri"/>
              </a:rPr>
              <a:t>виновно- </a:t>
            </a:r>
            <a:r>
              <a:rPr sz="1200" spc="10" dirty="0">
                <a:solidFill>
                  <a:srgbClr val="1F1F1F"/>
                </a:solidFill>
                <a:latin typeface="Calibri"/>
                <a:cs typeface="Calibri"/>
              </a:rPr>
              <a:t>го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F1F1F"/>
                </a:solidFill>
                <a:latin typeface="Calibri"/>
                <a:cs typeface="Calibri"/>
              </a:rPr>
              <a:t>представляющи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х</a:t>
            </a:r>
            <a:r>
              <a:rPr sz="1200" spc="-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F1F1F"/>
                </a:solidFill>
                <a:latin typeface="Calibri"/>
                <a:cs typeface="Calibri"/>
              </a:rPr>
              <a:t>опасност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ь</a:t>
            </a:r>
            <a:r>
              <a:rPr sz="120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F1F1F"/>
                </a:solidFill>
                <a:latin typeface="Calibri"/>
                <a:cs typeface="Calibri"/>
              </a:rPr>
              <a:t>для</a:t>
            </a:r>
            <a:r>
              <a:rPr sz="1200" spc="-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F1F1F"/>
                </a:solidFill>
                <a:latin typeface="Calibri"/>
                <a:cs typeface="Calibri"/>
              </a:rPr>
              <a:t>жизни</a:t>
            </a:r>
            <a:r>
              <a:rPr sz="1200" spc="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несовершеннолетне-</a:t>
            </a:r>
            <a:r>
              <a:rPr sz="1200" spc="-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го,</a:t>
            </a:r>
            <a:r>
              <a:rPr sz="1200" spc="-1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F1F1F"/>
                </a:solidFill>
                <a:latin typeface="Calibri"/>
                <a:cs typeface="Calibri"/>
              </a:rPr>
              <a:t>путем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F1F1F"/>
                </a:solidFill>
                <a:latin typeface="Calibri"/>
                <a:cs typeface="Calibri"/>
              </a:rPr>
              <a:t>уговоров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,</a:t>
            </a:r>
            <a:r>
              <a:rPr sz="1200" spc="-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предложений,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обещаний,</a:t>
            </a:r>
            <a:r>
              <a:rPr sz="120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1F1F1F"/>
                </a:solidFill>
                <a:latin typeface="Calibri"/>
                <a:cs typeface="Calibri"/>
              </a:rPr>
              <a:t>обмана,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1F1F1F"/>
                </a:solidFill>
                <a:latin typeface="Calibri"/>
                <a:cs typeface="Calibri"/>
              </a:rPr>
              <a:t>угроз</a:t>
            </a:r>
            <a:r>
              <a:rPr sz="1200" spc="-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1F1F1F"/>
                </a:solidFill>
                <a:latin typeface="Calibri"/>
                <a:cs typeface="Calibri"/>
              </a:rPr>
              <a:t>или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1F1F1F"/>
                </a:solidFill>
                <a:latin typeface="Calibri"/>
                <a:cs typeface="Calibri"/>
              </a:rPr>
              <a:t>иным</a:t>
            </a:r>
            <a:r>
              <a:rPr sz="1200" spc="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способом,</a:t>
            </a:r>
            <a:r>
              <a:rPr sz="1200" spc="1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1F1F1F"/>
                </a:solidFill>
                <a:latin typeface="Calibri"/>
                <a:cs typeface="Calibri"/>
              </a:rPr>
              <a:t>совершенное</a:t>
            </a:r>
            <a:r>
              <a:rPr sz="1200" spc="10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1F1F1F"/>
                </a:solidFill>
                <a:latin typeface="Calibri"/>
                <a:cs typeface="Calibri"/>
              </a:rPr>
              <a:t>лицом,</a:t>
            </a:r>
            <a:r>
              <a:rPr sz="1200" spc="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достигшим</a:t>
            </a:r>
            <a:r>
              <a:rPr sz="1200" spc="1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1F1F1F"/>
                </a:solidFill>
                <a:latin typeface="Calibri"/>
                <a:cs typeface="Calibri"/>
              </a:rPr>
              <a:t>восемнадца-</a:t>
            </a:r>
            <a:r>
              <a:rPr sz="1200" spc="-20" dirty="0">
                <a:solidFill>
                  <a:srgbClr val="1F1F1F"/>
                </a:solidFill>
                <a:latin typeface="Calibri"/>
                <a:cs typeface="Calibri"/>
              </a:rPr>
              <a:t> тилетнего</a:t>
            </a:r>
            <a:r>
              <a:rPr sz="1200" spc="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возраста,</a:t>
            </a:r>
            <a:r>
              <a:rPr sz="1200" spc="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1F1F1F"/>
                </a:solidFill>
                <a:latin typeface="Calibri"/>
                <a:cs typeface="Calibri"/>
              </a:rPr>
              <a:t>при</a:t>
            </a:r>
            <a:r>
              <a:rPr sz="1200" spc="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F1F1F"/>
                </a:solidFill>
                <a:latin typeface="Calibri"/>
                <a:cs typeface="Calibri"/>
              </a:rPr>
              <a:t>отсутстви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и</a:t>
            </a:r>
            <a:r>
              <a:rPr sz="1200" spc="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признаков</a:t>
            </a:r>
            <a:r>
              <a:rPr sz="1200" spc="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1F1F1F"/>
                </a:solidFill>
                <a:latin typeface="Calibri"/>
                <a:cs typeface="Calibri"/>
              </a:rPr>
              <a:t>склонения</a:t>
            </a:r>
            <a:r>
              <a:rPr sz="1200" spc="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1F1F1F"/>
                </a:solidFill>
                <a:latin typeface="Calibri"/>
                <a:cs typeface="Calibri"/>
              </a:rPr>
              <a:t>к</a:t>
            </a:r>
            <a:r>
              <a:rPr sz="1200" spc="-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F1F1F"/>
                </a:solidFill>
                <a:latin typeface="Calibri"/>
                <a:cs typeface="Calibri"/>
              </a:rPr>
              <a:t>со- </a:t>
            </a:r>
            <a:r>
              <a:rPr sz="1200" spc="-15" dirty="0">
                <a:solidFill>
                  <a:srgbClr val="1F1F1F"/>
                </a:solidFill>
                <a:latin typeface="Calibri"/>
                <a:cs typeface="Calibri"/>
              </a:rPr>
              <a:t>вершению</a:t>
            </a:r>
            <a:r>
              <a:rPr sz="1200" spc="1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самоубийства,</a:t>
            </a:r>
            <a:r>
              <a:rPr sz="1200" spc="1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1F1F1F"/>
                </a:solidFill>
                <a:latin typeface="Calibri"/>
                <a:cs typeface="Calibri"/>
              </a:rPr>
              <a:t>вовлечения</a:t>
            </a:r>
            <a:r>
              <a:rPr sz="1200" spc="1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F1F1F"/>
                </a:solidFill>
                <a:latin typeface="Calibri"/>
                <a:cs typeface="Calibri"/>
              </a:rPr>
              <a:t>несовершеннолетнег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о</a:t>
            </a:r>
            <a:r>
              <a:rPr sz="1200" spc="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200" spc="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1F1F1F"/>
                </a:solidFill>
                <a:latin typeface="Calibri"/>
                <a:cs typeface="Calibri"/>
              </a:rPr>
              <a:t>совершение</a:t>
            </a:r>
            <a:r>
              <a:rPr sz="1200" spc="11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F1F1F"/>
                </a:solidFill>
                <a:latin typeface="Calibri"/>
                <a:cs typeface="Calibri"/>
              </a:rPr>
              <a:t>преступлени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я</a:t>
            </a:r>
            <a:r>
              <a:rPr sz="1200" spc="1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F1F1F"/>
                </a:solidFill>
                <a:latin typeface="Calibri"/>
                <a:cs typeface="Calibri"/>
              </a:rPr>
              <a:t>ил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и</a:t>
            </a:r>
            <a:r>
              <a:rPr sz="1200" spc="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200" spc="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1F1F1F"/>
                </a:solidFill>
                <a:latin typeface="Calibri"/>
                <a:cs typeface="Calibri"/>
              </a:rPr>
              <a:t>совершение</a:t>
            </a:r>
            <a:r>
              <a:rPr sz="1200" spc="1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антиобществен-</a:t>
            </a:r>
            <a:r>
              <a:rPr sz="1200" spc="-5" dirty="0">
                <a:solidFill>
                  <a:srgbClr val="1F1F1F"/>
                </a:solidFill>
                <a:latin typeface="Calibri"/>
                <a:cs typeface="Calibri"/>
              </a:rPr>
              <a:t> ны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х</a:t>
            </a:r>
            <a:r>
              <a:rPr sz="1200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F1F1F"/>
                </a:solidFill>
                <a:latin typeface="Calibri"/>
                <a:cs typeface="Calibri"/>
              </a:rPr>
              <a:t>действий</a:t>
            </a:r>
            <a:r>
              <a:rPr sz="1200" spc="3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наказывается</a:t>
            </a:r>
            <a:r>
              <a:rPr sz="1200" spc="7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D1232A"/>
                </a:solidFill>
                <a:latin typeface="Calibri"/>
                <a:cs typeface="Calibri"/>
              </a:rPr>
              <a:t>штрафом</a:t>
            </a:r>
            <a:r>
              <a:rPr sz="1200" spc="4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D1232A"/>
                </a:solidFill>
                <a:latin typeface="Calibri"/>
                <a:cs typeface="Calibri"/>
              </a:rPr>
              <a:t>в</a:t>
            </a:r>
            <a:r>
              <a:rPr sz="1200" spc="-6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размере</a:t>
            </a:r>
            <a:r>
              <a:rPr sz="1200" spc="4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от</a:t>
            </a:r>
            <a:r>
              <a:rPr sz="1200" spc="-1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пятидесяти</a:t>
            </a:r>
            <a:r>
              <a:rPr sz="1200" spc="-1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D1232A"/>
                </a:solidFill>
                <a:latin typeface="Calibri"/>
                <a:cs typeface="Calibri"/>
              </a:rPr>
              <a:t>тыся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ч</a:t>
            </a:r>
            <a:r>
              <a:rPr sz="1200" spc="13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D1232A"/>
                </a:solidFill>
                <a:latin typeface="Calibri"/>
                <a:cs typeface="Calibri"/>
              </a:rPr>
              <a:t>до</a:t>
            </a:r>
            <a:r>
              <a:rPr sz="1200" spc="9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восьмидесяти</a:t>
            </a:r>
            <a:r>
              <a:rPr sz="1200" spc="21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D1232A"/>
                </a:solidFill>
                <a:latin typeface="Calibri"/>
                <a:cs typeface="Calibri"/>
              </a:rPr>
              <a:t>тыся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ч</a:t>
            </a:r>
            <a:r>
              <a:rPr sz="1200" spc="16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D1232A"/>
                </a:solidFill>
                <a:latin typeface="Calibri"/>
                <a:cs typeface="Calibri"/>
              </a:rPr>
              <a:t>рублей</a:t>
            </a:r>
            <a:r>
              <a:rPr sz="1200" spc="16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D1232A"/>
                </a:solidFill>
                <a:latin typeface="Calibri"/>
                <a:cs typeface="Calibri"/>
              </a:rPr>
              <a:t>или</a:t>
            </a:r>
            <a:r>
              <a:rPr sz="1200" spc="12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D1232A"/>
                </a:solidFill>
                <a:latin typeface="Calibri"/>
                <a:cs typeface="Calibri"/>
              </a:rPr>
              <a:t>в</a:t>
            </a:r>
            <a:r>
              <a:rPr sz="1200" spc="8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размере</a:t>
            </a:r>
            <a:r>
              <a:rPr sz="1200" spc="15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заработ-</a:t>
            </a:r>
            <a:r>
              <a:rPr sz="1200" spc="-1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D1232A"/>
                </a:solidFill>
                <a:latin typeface="Calibri"/>
                <a:cs typeface="Calibri"/>
              </a:rPr>
              <a:t>но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й</a:t>
            </a:r>
            <a:r>
              <a:rPr sz="1200" spc="-15" dirty="0">
                <a:solidFill>
                  <a:srgbClr val="D1232A"/>
                </a:solidFill>
                <a:latin typeface="Calibri"/>
                <a:cs typeface="Calibri"/>
              </a:rPr>
              <a:t> платы</a:t>
            </a:r>
            <a:r>
              <a:rPr sz="1200" spc="1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D1232A"/>
                </a:solidFill>
                <a:latin typeface="Calibri"/>
                <a:cs typeface="Calibri"/>
              </a:rPr>
              <a:t>ил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и</a:t>
            </a:r>
            <a:r>
              <a:rPr sz="1200" spc="-4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D1232A"/>
                </a:solidFill>
                <a:latin typeface="Calibri"/>
                <a:cs typeface="Calibri"/>
              </a:rPr>
              <a:t>иног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о</a:t>
            </a:r>
            <a:r>
              <a:rPr sz="1200" spc="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D1232A"/>
                </a:solidFill>
                <a:latin typeface="Calibri"/>
                <a:cs typeface="Calibri"/>
              </a:rPr>
              <a:t>дохода</a:t>
            </a:r>
            <a:r>
              <a:rPr sz="1200" spc="3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осужденного</a:t>
            </a:r>
            <a:r>
              <a:rPr sz="1200" spc="10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D1232A"/>
                </a:solidFill>
                <a:latin typeface="Calibri"/>
                <a:cs typeface="Calibri"/>
              </a:rPr>
              <a:t>за</a:t>
            </a:r>
            <a:r>
              <a:rPr sz="1200" spc="-3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D1232A"/>
                </a:solidFill>
                <a:latin typeface="Calibri"/>
                <a:cs typeface="Calibri"/>
              </a:rPr>
              <a:t>период</a:t>
            </a:r>
            <a:r>
              <a:rPr sz="1200" spc="7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от</a:t>
            </a:r>
            <a:r>
              <a:rPr sz="1200" spc="-2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трех</a:t>
            </a:r>
            <a:r>
              <a:rPr sz="1200" spc="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D1232A"/>
                </a:solidFill>
                <a:latin typeface="Calibri"/>
                <a:cs typeface="Calibri"/>
              </a:rPr>
              <a:t>до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D1232A"/>
                </a:solidFill>
                <a:latin typeface="Calibri"/>
                <a:cs typeface="Calibri"/>
              </a:rPr>
              <a:t>шест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и</a:t>
            </a:r>
            <a:r>
              <a:rPr sz="1200" spc="18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D1232A"/>
                </a:solidFill>
                <a:latin typeface="Calibri"/>
                <a:cs typeface="Calibri"/>
              </a:rPr>
              <a:t>месяцев,</a:t>
            </a:r>
            <a:r>
              <a:rPr sz="1200" spc="21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либо</a:t>
            </a:r>
            <a:r>
              <a:rPr sz="1200" spc="18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исправительными</a:t>
            </a:r>
            <a:r>
              <a:rPr sz="1200" spc="9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работами</a:t>
            </a:r>
            <a:r>
              <a:rPr sz="1200" spc="21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D1232A"/>
                </a:solidFill>
                <a:latin typeface="Calibri"/>
                <a:cs typeface="Calibri"/>
              </a:rPr>
              <a:t>на</a:t>
            </a:r>
            <a:r>
              <a:rPr sz="1200" spc="14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D1232A"/>
                </a:solidFill>
                <a:latin typeface="Calibri"/>
                <a:cs typeface="Calibri"/>
              </a:rPr>
              <a:t>срок</a:t>
            </a:r>
            <a:r>
              <a:rPr sz="1200" spc="15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D1232A"/>
                </a:solidFill>
                <a:latin typeface="Calibri"/>
                <a:cs typeface="Calibri"/>
              </a:rPr>
              <a:t>до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 одного</a:t>
            </a:r>
            <a:r>
              <a:rPr sz="1200" spc="6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года</a:t>
            </a:r>
            <a:r>
              <a:rPr sz="1200" spc="7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35" dirty="0">
                <a:solidFill>
                  <a:srgbClr val="D1232A"/>
                </a:solidFill>
                <a:latin typeface="Calibri"/>
                <a:cs typeface="Calibri"/>
              </a:rPr>
              <a:t>с</a:t>
            </a:r>
            <a:r>
              <a:rPr sz="1200" spc="-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D1232A"/>
                </a:solidFill>
                <a:latin typeface="Calibri"/>
                <a:cs typeface="Calibri"/>
              </a:rPr>
              <a:t>лишением</a:t>
            </a:r>
            <a:r>
              <a:rPr sz="1200" spc="14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D1232A"/>
                </a:solidFill>
                <a:latin typeface="Calibri"/>
                <a:cs typeface="Calibri"/>
              </a:rPr>
              <a:t>права</a:t>
            </a:r>
            <a:r>
              <a:rPr sz="1200" spc="3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D1232A"/>
                </a:solidFill>
                <a:latin typeface="Calibri"/>
                <a:cs typeface="Calibri"/>
              </a:rPr>
              <a:t>занимать</a:t>
            </a:r>
            <a:r>
              <a:rPr sz="1200" spc="16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D1232A"/>
                </a:solidFill>
                <a:latin typeface="Calibri"/>
                <a:cs typeface="Calibri"/>
              </a:rPr>
              <a:t>определенные</a:t>
            </a:r>
            <a:r>
              <a:rPr sz="1200" spc="17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40" dirty="0">
                <a:solidFill>
                  <a:srgbClr val="D1232A"/>
                </a:solidFill>
                <a:latin typeface="Calibri"/>
                <a:cs typeface="Calibri"/>
              </a:rPr>
              <a:t>долж-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ности</a:t>
            </a:r>
            <a:r>
              <a:rPr sz="1200" spc="-4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D1232A"/>
                </a:solidFill>
                <a:latin typeface="Calibri"/>
                <a:cs typeface="Calibri"/>
              </a:rPr>
              <a:t>или</a:t>
            </a:r>
            <a:r>
              <a:rPr sz="1200" spc="-5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заниматься</a:t>
            </a:r>
            <a:r>
              <a:rPr sz="1200" spc="-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определенной</a:t>
            </a:r>
            <a:r>
              <a:rPr sz="1200" spc="2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деятельностью</a:t>
            </a:r>
            <a:r>
              <a:rPr sz="1200" spc="3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D1232A"/>
                </a:solidFill>
                <a:latin typeface="Calibri"/>
                <a:cs typeface="Calibri"/>
              </a:rPr>
              <a:t>на</a:t>
            </a:r>
            <a:r>
              <a:rPr sz="1200" spc="-8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D1232A"/>
                </a:solidFill>
                <a:latin typeface="Calibri"/>
                <a:cs typeface="Calibri"/>
              </a:rPr>
              <a:t>срок</a:t>
            </a:r>
            <a:r>
              <a:rPr sz="1200" spc="-7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D1232A"/>
                </a:solidFill>
                <a:latin typeface="Calibri"/>
                <a:cs typeface="Calibri"/>
              </a:rPr>
              <a:t>до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D1232A"/>
                </a:solidFill>
                <a:latin typeface="Calibri"/>
                <a:cs typeface="Calibri"/>
              </a:rPr>
              <a:t>тре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х</a:t>
            </a:r>
            <a:r>
              <a:rPr sz="1200" spc="-1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D1232A"/>
                </a:solidFill>
                <a:latin typeface="Calibri"/>
                <a:cs typeface="Calibri"/>
              </a:rPr>
              <a:t>лет</a:t>
            </a:r>
            <a:r>
              <a:rPr sz="1200" spc="-10" dirty="0">
                <a:solidFill>
                  <a:srgbClr val="D1232A"/>
                </a:solidFill>
                <a:latin typeface="Calibri"/>
                <a:cs typeface="Calibri"/>
              </a:rPr>
              <a:t> или</a:t>
            </a:r>
            <a:r>
              <a:rPr sz="1200" spc="-3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D1232A"/>
                </a:solidFill>
                <a:latin typeface="Calibri"/>
                <a:cs typeface="Calibri"/>
              </a:rPr>
              <a:t>без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 такового,</a:t>
            </a:r>
            <a:r>
              <a:rPr sz="1200" spc="-1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либо</a:t>
            </a:r>
            <a:r>
              <a:rPr sz="1200" spc="-1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D1232A"/>
                </a:solidFill>
                <a:latin typeface="Calibri"/>
                <a:cs typeface="Calibri"/>
              </a:rPr>
              <a:t>принудительным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и</a:t>
            </a:r>
            <a:r>
              <a:rPr sz="1200" spc="-11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работами</a:t>
            </a:r>
            <a:r>
              <a:rPr sz="1200" spc="3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D1232A"/>
                </a:solidFill>
                <a:latin typeface="Calibri"/>
                <a:cs typeface="Calibri"/>
              </a:rPr>
              <a:t>на</a:t>
            </a:r>
            <a:r>
              <a:rPr sz="1200" spc="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D1232A"/>
                </a:solidFill>
                <a:latin typeface="Calibri"/>
                <a:cs typeface="Calibri"/>
              </a:rPr>
              <a:t>срок</a:t>
            </a:r>
            <a:r>
              <a:rPr sz="1200" spc="-9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D1232A"/>
                </a:solidFill>
                <a:latin typeface="Calibri"/>
                <a:cs typeface="Calibri"/>
              </a:rPr>
              <a:t>до</a:t>
            </a:r>
            <a:r>
              <a:rPr sz="1200" spc="-7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одного</a:t>
            </a:r>
            <a:r>
              <a:rPr sz="1200" spc="-3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года</a:t>
            </a:r>
            <a:r>
              <a:rPr sz="1200" spc="-6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35" dirty="0">
                <a:solidFill>
                  <a:srgbClr val="D1232A"/>
                </a:solidFill>
                <a:latin typeface="Calibri"/>
                <a:cs typeface="Calibri"/>
              </a:rPr>
              <a:t>с</a:t>
            </a:r>
            <a:r>
              <a:rPr sz="1200" spc="-12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D1232A"/>
                </a:solidFill>
                <a:latin typeface="Calibri"/>
                <a:cs typeface="Calibri"/>
              </a:rPr>
              <a:t>лишением</a:t>
            </a:r>
            <a:r>
              <a:rPr sz="1200" spc="2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D1232A"/>
                </a:solidFill>
                <a:latin typeface="Calibri"/>
                <a:cs typeface="Calibri"/>
              </a:rPr>
              <a:t>права</a:t>
            </a:r>
            <a:r>
              <a:rPr sz="1200" spc="-8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D1232A"/>
                </a:solidFill>
                <a:latin typeface="Calibri"/>
                <a:cs typeface="Calibri"/>
              </a:rPr>
              <a:t>занимать</a:t>
            </a:r>
            <a:r>
              <a:rPr sz="1200" spc="4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D1232A"/>
                </a:solidFill>
                <a:latin typeface="Calibri"/>
                <a:cs typeface="Calibri"/>
              </a:rPr>
              <a:t>определенные</a:t>
            </a:r>
            <a:r>
              <a:rPr sz="1200" spc="-1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D1232A"/>
                </a:solidFill>
                <a:latin typeface="Calibri"/>
                <a:cs typeface="Calibri"/>
              </a:rPr>
              <a:t>должности</a:t>
            </a:r>
            <a:r>
              <a:rPr sz="1200" spc="31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D1232A"/>
                </a:solidFill>
                <a:latin typeface="Calibri"/>
                <a:cs typeface="Calibri"/>
              </a:rPr>
              <a:t>или</a:t>
            </a:r>
            <a:r>
              <a:rPr sz="1200" spc="22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заниматься</a:t>
            </a:r>
            <a:r>
              <a:rPr sz="1200" spc="30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определенной</a:t>
            </a:r>
            <a:r>
              <a:rPr sz="1200" spc="32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деятельностью</a:t>
            </a:r>
            <a:r>
              <a:rPr sz="1200" spc="31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D1232A"/>
                </a:solidFill>
                <a:latin typeface="Calibri"/>
                <a:cs typeface="Calibri"/>
              </a:rPr>
              <a:t>на</a:t>
            </a:r>
            <a:r>
              <a:rPr sz="1200" spc="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D1232A"/>
                </a:solidFill>
                <a:latin typeface="Calibri"/>
                <a:cs typeface="Calibri"/>
              </a:rPr>
              <a:t>срок</a:t>
            </a:r>
            <a:r>
              <a:rPr sz="1200" spc="-1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D1232A"/>
                </a:solidFill>
                <a:latin typeface="Calibri"/>
                <a:cs typeface="Calibri"/>
              </a:rPr>
              <a:t>до</a:t>
            </a:r>
            <a:r>
              <a:rPr sz="1200" spc="2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трех</a:t>
            </a:r>
            <a:r>
              <a:rPr sz="1200" spc="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D1232A"/>
                </a:solidFill>
                <a:latin typeface="Calibri"/>
                <a:cs typeface="Calibri"/>
              </a:rPr>
              <a:t>лет</a:t>
            </a:r>
            <a:r>
              <a:rPr sz="1200" spc="1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D1232A"/>
                </a:solidFill>
                <a:latin typeface="Calibri"/>
                <a:cs typeface="Calibri"/>
              </a:rPr>
              <a:t>или</a:t>
            </a:r>
            <a:r>
              <a:rPr sz="1200" spc="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D1232A"/>
                </a:solidFill>
                <a:latin typeface="Calibri"/>
                <a:cs typeface="Calibri"/>
              </a:rPr>
              <a:t>без</a:t>
            </a:r>
            <a:r>
              <a:rPr sz="1200" spc="2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такового,</a:t>
            </a:r>
            <a:r>
              <a:rPr sz="1200" spc="5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либо</a:t>
            </a:r>
            <a:r>
              <a:rPr sz="1200" spc="2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D1232A"/>
                </a:solidFill>
                <a:latin typeface="Calibri"/>
                <a:cs typeface="Calibri"/>
              </a:rPr>
              <a:t>лишением</a:t>
            </a:r>
            <a:r>
              <a:rPr sz="1200" spc="12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свободы</a:t>
            </a:r>
            <a:r>
              <a:rPr sz="1200" spc="6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D1232A"/>
                </a:solidFill>
                <a:latin typeface="Calibri"/>
                <a:cs typeface="Calibri"/>
              </a:rPr>
              <a:t>на</a:t>
            </a:r>
            <a:r>
              <a:rPr sz="1200" spc="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D1232A"/>
                </a:solidFill>
                <a:latin typeface="Calibri"/>
                <a:cs typeface="Calibri"/>
              </a:rPr>
              <a:t>срок</a:t>
            </a:r>
            <a:r>
              <a:rPr sz="1200" spc="-9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D1232A"/>
                </a:solidFill>
                <a:latin typeface="Calibri"/>
                <a:cs typeface="Calibri"/>
              </a:rPr>
              <a:t>до</a:t>
            </a:r>
            <a:r>
              <a:rPr sz="1200" spc="-7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одного</a:t>
            </a:r>
            <a:r>
              <a:rPr sz="1200" spc="-3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года</a:t>
            </a:r>
            <a:r>
              <a:rPr sz="1200" spc="-6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35" dirty="0">
                <a:solidFill>
                  <a:srgbClr val="D1232A"/>
                </a:solidFill>
                <a:latin typeface="Calibri"/>
                <a:cs typeface="Calibri"/>
              </a:rPr>
              <a:t>с</a:t>
            </a:r>
            <a:r>
              <a:rPr sz="1200" spc="-12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D1232A"/>
                </a:solidFill>
                <a:latin typeface="Calibri"/>
                <a:cs typeface="Calibri"/>
              </a:rPr>
              <a:t>лишением</a:t>
            </a:r>
            <a:r>
              <a:rPr sz="1200" spc="2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D1232A"/>
                </a:solidFill>
                <a:latin typeface="Calibri"/>
                <a:cs typeface="Calibri"/>
              </a:rPr>
              <a:t>права</a:t>
            </a:r>
            <a:r>
              <a:rPr sz="1200" spc="-8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D1232A"/>
                </a:solidFill>
                <a:latin typeface="Calibri"/>
                <a:cs typeface="Calibri"/>
              </a:rPr>
              <a:t>занимать</a:t>
            </a:r>
            <a:r>
              <a:rPr sz="1200" spc="4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D1232A"/>
                </a:solidFill>
                <a:latin typeface="Calibri"/>
                <a:cs typeface="Calibri"/>
              </a:rPr>
              <a:t>определенные</a:t>
            </a:r>
            <a:r>
              <a:rPr sz="1200" spc="-1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D1232A"/>
                </a:solidFill>
                <a:latin typeface="Calibri"/>
                <a:cs typeface="Calibri"/>
              </a:rPr>
              <a:t>должности</a:t>
            </a:r>
            <a:r>
              <a:rPr sz="1200" spc="31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D1232A"/>
                </a:solidFill>
                <a:latin typeface="Calibri"/>
                <a:cs typeface="Calibri"/>
              </a:rPr>
              <a:t>или</a:t>
            </a:r>
            <a:r>
              <a:rPr sz="1200" spc="22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заниматься</a:t>
            </a:r>
            <a:r>
              <a:rPr sz="1200" spc="30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определенной</a:t>
            </a:r>
            <a:r>
              <a:rPr sz="1200" spc="32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D1232A"/>
                </a:solidFill>
                <a:latin typeface="Calibri"/>
                <a:cs typeface="Calibri"/>
              </a:rPr>
              <a:t>деятельностью</a:t>
            </a:r>
            <a:r>
              <a:rPr sz="1200" spc="31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D1232A"/>
                </a:solidFill>
                <a:latin typeface="Calibri"/>
                <a:cs typeface="Calibri"/>
              </a:rPr>
              <a:t>на</a:t>
            </a:r>
            <a:r>
              <a:rPr sz="1200" spc="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D1232A"/>
                </a:solidFill>
                <a:latin typeface="Calibri"/>
                <a:cs typeface="Calibri"/>
              </a:rPr>
              <a:t>срок</a:t>
            </a:r>
            <a:r>
              <a:rPr sz="1200" spc="-9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D1232A"/>
                </a:solidFill>
                <a:latin typeface="Calibri"/>
                <a:cs typeface="Calibri"/>
              </a:rPr>
              <a:t>до</a:t>
            </a:r>
            <a:r>
              <a:rPr sz="1200" spc="-6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трех</a:t>
            </a:r>
            <a:r>
              <a:rPr sz="1200" spc="-7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D1232A"/>
                </a:solidFill>
                <a:latin typeface="Calibri"/>
                <a:cs typeface="Calibri"/>
              </a:rPr>
              <a:t>лет</a:t>
            </a:r>
            <a:r>
              <a:rPr sz="1200" spc="-8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D1232A"/>
                </a:solidFill>
                <a:latin typeface="Calibri"/>
                <a:cs typeface="Calibri"/>
              </a:rPr>
              <a:t>ил</a:t>
            </a:r>
            <a:r>
              <a:rPr sz="1200" dirty="0">
                <a:solidFill>
                  <a:srgbClr val="D1232A"/>
                </a:solidFill>
                <a:latin typeface="Calibri"/>
                <a:cs typeface="Calibri"/>
              </a:rPr>
              <a:t>и</a:t>
            </a:r>
            <a:r>
              <a:rPr sz="1200" spc="-9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D1232A"/>
                </a:solidFill>
                <a:latin typeface="Calibri"/>
                <a:cs typeface="Calibri"/>
              </a:rPr>
              <a:t>без</a:t>
            </a:r>
            <a:r>
              <a:rPr sz="1200" spc="-5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D1232A"/>
                </a:solidFill>
                <a:latin typeface="Calibri"/>
                <a:cs typeface="Calibri"/>
              </a:rPr>
              <a:t>такового</a:t>
            </a:r>
            <a:r>
              <a:rPr sz="1200" spc="-2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1F1F1F"/>
                </a:solidFill>
                <a:latin typeface="Calibri"/>
                <a:cs typeface="Calibri"/>
              </a:rPr>
              <a:t>(часть</a:t>
            </a:r>
            <a:r>
              <a:rPr sz="1200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30" dirty="0">
                <a:solidFill>
                  <a:srgbClr val="1F1F1F"/>
                </a:solidFill>
                <a:latin typeface="Calibri"/>
                <a:cs typeface="Calibri"/>
              </a:rPr>
              <a:t>1</a:t>
            </a:r>
            <a:r>
              <a:rPr sz="1200" spc="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1F1F1F"/>
                </a:solidFill>
                <a:latin typeface="Calibri"/>
                <a:cs typeface="Calibri"/>
              </a:rPr>
              <a:t>статьи</a:t>
            </a:r>
            <a:r>
              <a:rPr sz="1200" spc="-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1F1F1F"/>
                </a:solidFill>
                <a:latin typeface="Calibri"/>
                <a:cs typeface="Calibri"/>
              </a:rPr>
              <a:t>151.2</a:t>
            </a:r>
            <a:r>
              <a:rPr sz="1200" spc="-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1F1F1F"/>
                </a:solidFill>
                <a:latin typeface="Calibri"/>
                <a:cs typeface="Calibri"/>
              </a:rPr>
              <a:t>УК</a:t>
            </a:r>
            <a:r>
              <a:rPr sz="1200" spc="-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1F1F1F"/>
                </a:solidFill>
                <a:latin typeface="Calibri"/>
                <a:cs typeface="Calibri"/>
              </a:rPr>
              <a:t>РФ).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0792" y="7175627"/>
            <a:ext cx="1771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1F1F1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"/>
            <a:ext cx="5289550" cy="629920"/>
          </a:xfrm>
          <a:custGeom>
            <a:avLst/>
            <a:gdLst/>
            <a:ahLst/>
            <a:cxnLst/>
            <a:rect l="l" t="t" r="r" b="b"/>
            <a:pathLst>
              <a:path w="5289550" h="629920">
                <a:moveTo>
                  <a:pt x="5288280" y="629920"/>
                </a:moveTo>
                <a:lnTo>
                  <a:pt x="0" y="629920"/>
                </a:lnTo>
                <a:lnTo>
                  <a:pt x="0" y="0"/>
                </a:lnTo>
                <a:lnTo>
                  <a:pt x="5288280" y="0"/>
                </a:lnTo>
                <a:lnTo>
                  <a:pt x="5288280" y="629920"/>
                </a:lnTo>
                <a:close/>
              </a:path>
            </a:pathLst>
          </a:custGeom>
          <a:solidFill>
            <a:srgbClr val="233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0161" y="377316"/>
            <a:ext cx="4250690" cy="4043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7950" algn="ctr">
              <a:lnSpc>
                <a:spcPct val="100000"/>
              </a:lnSpc>
              <a:spcBef>
                <a:spcPts val="100"/>
              </a:spcBef>
            </a:pPr>
            <a:r>
              <a:rPr sz="95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«bE3OPACHOCTb</a:t>
            </a:r>
            <a:r>
              <a:rPr sz="9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5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HA</a:t>
            </a:r>
            <a:r>
              <a:rPr sz="9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FFFFFF"/>
                </a:solidFill>
                <a:latin typeface="Microsoft Sans Serif"/>
                <a:cs typeface="Microsoft Sans Serif"/>
              </a:rPr>
              <a:t>po</a:t>
            </a:r>
            <a:r>
              <a:rPr sz="95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950" dirty="0">
                <a:solidFill>
                  <a:srgbClr val="FFFFFF"/>
                </a:solidFill>
                <a:latin typeface="Microsoft Sans Serif"/>
                <a:cs typeface="Microsoft Sans Serif"/>
              </a:rPr>
              <a:t>orE</a:t>
            </a:r>
            <a:r>
              <a:rPr sz="95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5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HECOBEPIJJEHHOfłETHHX</a:t>
            </a:r>
            <a:r>
              <a:rPr sz="9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BOĄHTEfïEÚ»</a:t>
            </a:r>
            <a:endParaRPr sz="9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950">
              <a:latin typeface="Microsoft Sans Serif"/>
              <a:cs typeface="Microsoft Sans Serif"/>
            </a:endParaRPr>
          </a:p>
          <a:p>
            <a:pPr algn="ctr">
              <a:lnSpc>
                <a:spcPts val="1905"/>
              </a:lnSpc>
              <a:spcBef>
                <a:spcPts val="5"/>
              </a:spcBef>
            </a:pPr>
            <a:r>
              <a:rPr sz="1600" spc="-180" dirty="0">
                <a:solidFill>
                  <a:srgbClr val="D1232A"/>
                </a:solidFill>
                <a:latin typeface="Calibri"/>
                <a:cs typeface="Calibri"/>
              </a:rPr>
              <a:t>УВАЖАЕМЫЕ</a:t>
            </a:r>
            <a:r>
              <a:rPr sz="1600" spc="4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1232A"/>
                </a:solidFill>
                <a:latin typeface="Calibri"/>
                <a:cs typeface="Calibri"/>
              </a:rPr>
              <a:t>РОДйТЕЛй</a:t>
            </a:r>
            <a:r>
              <a:rPr sz="950" spc="-10" dirty="0">
                <a:solidFill>
                  <a:srgbClr val="D1232A"/>
                </a:solidFill>
                <a:latin typeface="Calibri"/>
                <a:cs typeface="Calibri"/>
              </a:rPr>
              <a:t>!</a:t>
            </a:r>
            <a:endParaRPr sz="950">
              <a:latin typeface="Calibri"/>
              <a:cs typeface="Calibri"/>
            </a:endParaRPr>
          </a:p>
          <a:p>
            <a:pPr marL="523875" indent="-248920" algn="just">
              <a:lnSpc>
                <a:spcPts val="1365"/>
              </a:lnSpc>
              <a:buChar char="•"/>
              <a:tabLst>
                <a:tab pos="523875" algn="l"/>
              </a:tabLst>
            </a:pPr>
            <a:r>
              <a:rPr sz="1150" spc="70" dirty="0">
                <a:solidFill>
                  <a:srgbClr val="006EB8"/>
                </a:solidFill>
                <a:latin typeface="Calibri"/>
                <a:cs typeface="Calibri"/>
              </a:rPr>
              <a:t>Исключите</a:t>
            </a:r>
            <a:r>
              <a:rPr sz="1150" spc="1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150" spc="70" dirty="0">
                <a:solidFill>
                  <a:srgbClr val="006EB8"/>
                </a:solidFill>
                <a:latin typeface="Calibri"/>
                <a:cs typeface="Calibri"/>
              </a:rPr>
              <a:t>возможность</a:t>
            </a:r>
            <a:r>
              <a:rPr sz="1150" spc="6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150" spc="80" dirty="0">
                <a:solidFill>
                  <a:srgbClr val="006EB8"/>
                </a:solidFill>
                <a:latin typeface="Calibri"/>
                <a:cs typeface="Calibri"/>
              </a:rPr>
              <a:t>доступа</a:t>
            </a:r>
            <a:r>
              <a:rPr sz="1150" spc="-3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150" spc="55" dirty="0">
                <a:solidFill>
                  <a:srgbClr val="006EB8"/>
                </a:solidFill>
                <a:latin typeface="Calibri"/>
                <a:cs typeface="Calibri"/>
              </a:rPr>
              <a:t>детей</a:t>
            </a:r>
            <a:r>
              <a:rPr sz="1150" spc="-3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150" spc="55" dirty="0">
                <a:solidFill>
                  <a:srgbClr val="006EB8"/>
                </a:solidFill>
                <a:latin typeface="Calibri"/>
                <a:cs typeface="Calibri"/>
              </a:rPr>
              <a:t>к</a:t>
            </a:r>
            <a:r>
              <a:rPr sz="1150" spc="-2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150" spc="80" dirty="0">
                <a:solidFill>
                  <a:srgbClr val="006EB8"/>
                </a:solidFill>
                <a:latin typeface="Calibri"/>
                <a:cs typeface="Calibri"/>
              </a:rPr>
              <a:t>ключам</a:t>
            </a:r>
            <a:r>
              <a:rPr sz="115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150" spc="30" dirty="0">
                <a:solidFill>
                  <a:srgbClr val="006EB8"/>
                </a:solidFill>
                <a:latin typeface="Calibri"/>
                <a:cs typeface="Calibri"/>
              </a:rPr>
              <a:t>от</a:t>
            </a:r>
            <a:endParaRPr sz="1150">
              <a:latin typeface="Calibri"/>
              <a:cs typeface="Calibri"/>
            </a:endParaRPr>
          </a:p>
          <a:p>
            <a:pPr marL="510540" algn="just">
              <a:lnSpc>
                <a:spcPct val="100000"/>
              </a:lnSpc>
              <a:spcBef>
                <a:spcPts val="60"/>
              </a:spcBef>
            </a:pPr>
            <a:r>
              <a:rPr sz="1150" spc="90" dirty="0">
                <a:solidFill>
                  <a:srgbClr val="006EB8"/>
                </a:solidFill>
                <a:latin typeface="Calibri"/>
                <a:cs typeface="Calibri"/>
              </a:rPr>
              <a:t>любых</a:t>
            </a:r>
            <a:r>
              <a:rPr sz="1150" spc="55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150" spc="80" dirty="0">
                <a:solidFill>
                  <a:srgbClr val="006EB8"/>
                </a:solidFill>
                <a:latin typeface="Calibri"/>
                <a:cs typeface="Calibri"/>
              </a:rPr>
              <a:t>транспортных</a:t>
            </a:r>
            <a:r>
              <a:rPr sz="1150" spc="6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150" spc="55" dirty="0">
                <a:solidFill>
                  <a:srgbClr val="006EB8"/>
                </a:solidFill>
                <a:latin typeface="Calibri"/>
                <a:cs typeface="Calibri"/>
              </a:rPr>
              <a:t>средств;</a:t>
            </a:r>
            <a:endParaRPr sz="1150">
              <a:latin typeface="Calibri"/>
              <a:cs typeface="Calibri"/>
            </a:endParaRPr>
          </a:p>
          <a:p>
            <a:pPr marL="508634" marR="50800" indent="-234315" algn="just">
              <a:lnSpc>
                <a:spcPct val="104299"/>
              </a:lnSpc>
              <a:buChar char="•"/>
              <a:tabLst>
                <a:tab pos="508634" algn="l"/>
                <a:tab pos="525145" algn="l"/>
              </a:tabLst>
            </a:pPr>
            <a:r>
              <a:rPr sz="1150" dirty="0">
                <a:solidFill>
                  <a:srgbClr val="006EB8"/>
                </a:solidFill>
                <a:latin typeface="Calibri"/>
                <a:cs typeface="Calibri"/>
              </a:rPr>
              <a:t>	</a:t>
            </a:r>
            <a:r>
              <a:rPr sz="1150" spc="70" dirty="0">
                <a:solidFill>
                  <a:srgbClr val="006EB8"/>
                </a:solidFill>
                <a:latin typeface="Calibri"/>
                <a:cs typeface="Calibri"/>
              </a:rPr>
              <a:t>запретите</a:t>
            </a:r>
            <a:r>
              <a:rPr sz="1150" spc="145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150" spc="70" dirty="0">
                <a:solidFill>
                  <a:srgbClr val="006EB8"/>
                </a:solidFill>
                <a:latin typeface="Calibri"/>
                <a:cs typeface="Calibri"/>
              </a:rPr>
              <a:t>управление</a:t>
            </a:r>
            <a:r>
              <a:rPr sz="1150" spc="195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150" spc="60" dirty="0">
                <a:solidFill>
                  <a:srgbClr val="006EB8"/>
                </a:solidFill>
                <a:latin typeface="Calibri"/>
                <a:cs typeface="Calibri"/>
              </a:rPr>
              <a:t>мопедами,</a:t>
            </a:r>
            <a:r>
              <a:rPr sz="1150" spc="11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150" spc="75" dirty="0">
                <a:solidFill>
                  <a:srgbClr val="006EB8"/>
                </a:solidFill>
                <a:latin typeface="Calibri"/>
                <a:cs typeface="Calibri"/>
              </a:rPr>
              <a:t>скутерами</a:t>
            </a:r>
            <a:r>
              <a:rPr sz="1150" spc="14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150" spc="85" dirty="0">
                <a:solidFill>
                  <a:srgbClr val="006EB8"/>
                </a:solidFill>
                <a:latin typeface="Calibri"/>
                <a:cs typeface="Calibri"/>
              </a:rPr>
              <a:t>и</a:t>
            </a:r>
            <a:r>
              <a:rPr sz="1150" spc="12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150" spc="50" dirty="0">
                <a:solidFill>
                  <a:srgbClr val="006EB8"/>
                </a:solidFill>
                <a:latin typeface="Calibri"/>
                <a:cs typeface="Calibri"/>
              </a:rPr>
              <a:t>мо- </a:t>
            </a:r>
            <a:r>
              <a:rPr sz="1150" spc="70" dirty="0">
                <a:solidFill>
                  <a:srgbClr val="006EB8"/>
                </a:solidFill>
                <a:latin typeface="Calibri"/>
                <a:cs typeface="Calibri"/>
              </a:rPr>
              <a:t>тоциклами</a:t>
            </a:r>
            <a:r>
              <a:rPr sz="1150" spc="235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150" spc="65" dirty="0">
                <a:solidFill>
                  <a:srgbClr val="006EB8"/>
                </a:solidFill>
                <a:latin typeface="Calibri"/>
                <a:cs typeface="Calibri"/>
              </a:rPr>
              <a:t>без</a:t>
            </a:r>
            <a:r>
              <a:rPr sz="1150" spc="195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150" spc="75" dirty="0">
                <a:solidFill>
                  <a:srgbClr val="006EB8"/>
                </a:solidFill>
                <a:latin typeface="Calibri"/>
                <a:cs typeface="Calibri"/>
              </a:rPr>
              <a:t>соответствующего</a:t>
            </a:r>
            <a:r>
              <a:rPr sz="1150" spc="13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150" spc="90" dirty="0">
                <a:solidFill>
                  <a:srgbClr val="006EB8"/>
                </a:solidFill>
                <a:latin typeface="Calibri"/>
                <a:cs typeface="Calibri"/>
              </a:rPr>
              <a:t>на</a:t>
            </a:r>
            <a:r>
              <a:rPr sz="1150" spc="175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150" spc="70" dirty="0">
                <a:solidFill>
                  <a:srgbClr val="006EB8"/>
                </a:solidFill>
                <a:latin typeface="Calibri"/>
                <a:cs typeface="Calibri"/>
              </a:rPr>
              <a:t>то</a:t>
            </a:r>
            <a:r>
              <a:rPr sz="1150" spc="185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150" spc="55" dirty="0">
                <a:solidFill>
                  <a:srgbClr val="006EB8"/>
                </a:solidFill>
                <a:latin typeface="Calibri"/>
                <a:cs typeface="Calibri"/>
              </a:rPr>
              <a:t>законного </a:t>
            </a:r>
            <a:r>
              <a:rPr sz="1150" spc="100" dirty="0">
                <a:solidFill>
                  <a:srgbClr val="006EB8"/>
                </a:solidFill>
                <a:latin typeface="Calibri"/>
                <a:cs typeface="Calibri"/>
              </a:rPr>
              <a:t>права</a:t>
            </a:r>
            <a:r>
              <a:rPr sz="1150" spc="-25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150" spc="105" dirty="0">
                <a:solidFill>
                  <a:srgbClr val="006EB8"/>
                </a:solidFill>
                <a:latin typeface="Calibri"/>
                <a:cs typeface="Calibri"/>
              </a:rPr>
              <a:t>и</a:t>
            </a:r>
            <a:r>
              <a:rPr sz="1150" spc="-3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150" spc="95" dirty="0">
                <a:solidFill>
                  <a:srgbClr val="006EB8"/>
                </a:solidFill>
                <a:latin typeface="Calibri"/>
                <a:cs typeface="Calibri"/>
              </a:rPr>
              <a:t>навыков</a:t>
            </a:r>
            <a:r>
              <a:rPr sz="115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150" spc="60" dirty="0">
                <a:solidFill>
                  <a:srgbClr val="006EB8"/>
                </a:solidFill>
                <a:latin typeface="Calibri"/>
                <a:cs typeface="Calibri"/>
              </a:rPr>
              <a:t>вождения;</a:t>
            </a:r>
            <a:endParaRPr sz="1150">
              <a:latin typeface="Calibri"/>
              <a:cs typeface="Calibri"/>
            </a:endParaRPr>
          </a:p>
          <a:p>
            <a:pPr marL="511175" marR="73025" indent="-236854" algn="just">
              <a:lnSpc>
                <a:spcPct val="104299"/>
              </a:lnSpc>
              <a:buChar char="•"/>
              <a:tabLst>
                <a:tab pos="511175" algn="l"/>
                <a:tab pos="521970" algn="l"/>
              </a:tabLst>
            </a:pPr>
            <a:r>
              <a:rPr sz="1150" dirty="0">
                <a:solidFill>
                  <a:srgbClr val="006EB8"/>
                </a:solidFill>
                <a:latin typeface="Calibri"/>
                <a:cs typeface="Calibri"/>
              </a:rPr>
              <a:t>	не</a:t>
            </a:r>
            <a:r>
              <a:rPr sz="1150" spc="40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150" spc="65" dirty="0">
                <a:solidFill>
                  <a:srgbClr val="006EB8"/>
                </a:solidFill>
                <a:latin typeface="Calibri"/>
                <a:cs typeface="Calibri"/>
              </a:rPr>
              <a:t>допускайте</a:t>
            </a:r>
            <a:r>
              <a:rPr sz="1150" spc="145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150" spc="50" dirty="0">
                <a:solidFill>
                  <a:srgbClr val="006EB8"/>
                </a:solidFill>
                <a:latin typeface="Calibri"/>
                <a:cs typeface="Calibri"/>
              </a:rPr>
              <a:t>детей</a:t>
            </a:r>
            <a:r>
              <a:rPr sz="1150" spc="120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150" spc="50" dirty="0">
                <a:solidFill>
                  <a:srgbClr val="006EB8"/>
                </a:solidFill>
                <a:latin typeface="Calibri"/>
                <a:cs typeface="Calibri"/>
              </a:rPr>
              <a:t>к</a:t>
            </a:r>
            <a:r>
              <a:rPr sz="1150" spc="155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150" spc="80" dirty="0">
                <a:solidFill>
                  <a:srgbClr val="006EB8"/>
                </a:solidFill>
                <a:latin typeface="Calibri"/>
                <a:cs typeface="Calibri"/>
              </a:rPr>
              <a:t>управлению</a:t>
            </a:r>
            <a:r>
              <a:rPr sz="1150" spc="195" dirty="0">
                <a:solidFill>
                  <a:srgbClr val="006EB8"/>
                </a:solidFill>
                <a:latin typeface="Calibri"/>
                <a:cs typeface="Calibri"/>
              </a:rPr>
              <a:t> </a:t>
            </a:r>
            <a:r>
              <a:rPr sz="1150" spc="50" dirty="0">
                <a:solidFill>
                  <a:srgbClr val="006EB8"/>
                </a:solidFill>
                <a:latin typeface="Calibri"/>
                <a:cs typeface="Calibri"/>
              </a:rPr>
              <a:t>мототранспор- </a:t>
            </a:r>
            <a:r>
              <a:rPr sz="1150" spc="40" dirty="0">
                <a:solidFill>
                  <a:srgbClr val="006EB8"/>
                </a:solidFill>
                <a:latin typeface="Calibri"/>
                <a:cs typeface="Calibri"/>
              </a:rPr>
              <a:t>том.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150">
              <a:latin typeface="Calibri"/>
              <a:cs typeface="Calibri"/>
            </a:endParaRPr>
          </a:p>
          <a:p>
            <a:pPr marL="63500" marR="55880" indent="215265" algn="just">
              <a:lnSpc>
                <a:spcPct val="91800"/>
              </a:lnSpc>
            </a:pPr>
            <a:r>
              <a:rPr sz="1350" i="1" spc="-10" dirty="0">
                <a:solidFill>
                  <a:srgbClr val="1F1F1F"/>
                </a:solidFill>
                <a:latin typeface="Calibri"/>
                <a:cs typeface="Calibri"/>
              </a:rPr>
              <a:t>Покупая</a:t>
            </a:r>
            <a:r>
              <a:rPr sz="1350" i="1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2025" i="1" spc="-30" baseline="2057" dirty="0">
                <a:solidFill>
                  <a:srgbClr val="1F1F1F"/>
                </a:solidFill>
                <a:latin typeface="Calibri"/>
                <a:cs typeface="Calibri"/>
              </a:rPr>
              <a:t>своем</a:t>
            </a:r>
            <a:r>
              <a:rPr sz="2025" i="1" spc="-30" baseline="-6172" dirty="0">
                <a:solidFill>
                  <a:srgbClr val="1F1F1F"/>
                </a:solidFill>
                <a:latin typeface="Calibri"/>
                <a:cs typeface="Calibri"/>
              </a:rPr>
              <a:t>z</a:t>
            </a:r>
            <a:r>
              <a:rPr sz="2025" i="1" spc="7" baseline="-6172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2025" i="1" spc="-44" baseline="-8230" dirty="0">
                <a:solidFill>
                  <a:srgbClr val="1F1F1F"/>
                </a:solidFill>
                <a:latin typeface="Calibri"/>
                <a:cs typeface="Calibri"/>
              </a:rPr>
              <a:t>R</a:t>
            </a:r>
            <a:r>
              <a:rPr sz="1350" i="1" spc="-30" dirty="0">
                <a:solidFill>
                  <a:srgbClr val="1F1F1F"/>
                </a:solidFill>
                <a:latin typeface="Calibri"/>
                <a:cs typeface="Calibri"/>
              </a:rPr>
              <a:t>ебенку</a:t>
            </a:r>
            <a:r>
              <a:rPr sz="1350" i="1" spc="-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50" i="1" spc="-40" dirty="0">
                <a:solidFill>
                  <a:srgbClr val="1F1F1F"/>
                </a:solidFill>
                <a:latin typeface="Calibri"/>
                <a:cs typeface="Calibri"/>
              </a:rPr>
              <a:t>велосипед,</a:t>
            </a:r>
            <a:r>
              <a:rPr sz="1350" i="1" spc="-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2025" i="1" spc="-135" baseline="6172" dirty="0">
                <a:solidFill>
                  <a:srgbClr val="1F1F1F"/>
                </a:solidFill>
                <a:latin typeface="Calibri"/>
                <a:cs typeface="Calibri"/>
              </a:rPr>
              <a:t>новом</a:t>
            </a:r>
            <a:r>
              <a:rPr sz="2025" i="1" spc="-135" baseline="-4115" dirty="0">
                <a:solidFill>
                  <a:srgbClr val="1F1F1F"/>
                </a:solidFill>
                <a:latin typeface="Calibri"/>
                <a:cs typeface="Calibri"/>
              </a:rPr>
              <a:t>•^••*^’</a:t>
            </a:r>
            <a:r>
              <a:rPr sz="2025" i="1" spc="22" baseline="-41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2025" i="1" spc="-15" baseline="-6172" dirty="0">
                <a:solidFill>
                  <a:srgbClr val="1F1F1F"/>
                </a:solidFill>
                <a:latin typeface="Calibri"/>
                <a:cs typeface="Calibri"/>
              </a:rPr>
              <a:t>^^R^- </a:t>
            </a:r>
            <a:r>
              <a:rPr sz="1950" i="1" spc="-30" baseline="2136" dirty="0">
                <a:solidFill>
                  <a:srgbClr val="1F1F1F"/>
                </a:solidFill>
                <a:latin typeface="Calibri"/>
                <a:cs typeface="Calibri"/>
              </a:rPr>
              <a:t>cкyme</a:t>
            </a:r>
            <a:r>
              <a:rPr sz="1950" i="1" spc="-30" baseline="-8547" dirty="0">
                <a:solidFill>
                  <a:srgbClr val="1F1F1F"/>
                </a:solidFill>
                <a:latin typeface="Calibri"/>
                <a:cs typeface="Calibri"/>
              </a:rPr>
              <a:t>R.</a:t>
            </a:r>
            <a:r>
              <a:rPr sz="1950" i="1" spc="-44" baseline="-8547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950" i="1" baseline="-8547" dirty="0">
                <a:solidFill>
                  <a:srgbClr val="1F1F1F"/>
                </a:solidFill>
                <a:latin typeface="Calibri"/>
                <a:cs typeface="Calibri"/>
              </a:rPr>
              <a:t>•</a:t>
            </a:r>
            <a:r>
              <a:rPr sz="1300" i="1" dirty="0">
                <a:solidFill>
                  <a:srgbClr val="1F1F1F"/>
                </a:solidFill>
                <a:latin typeface="Calibri"/>
                <a:cs typeface="Calibri"/>
              </a:rPr>
              <a:t>отоцикл,</a:t>
            </a:r>
            <a:r>
              <a:rPr sz="1300" i="1" spc="10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i="1" spc="-114" dirty="0">
                <a:solidFill>
                  <a:srgbClr val="1F1F1F"/>
                </a:solidFill>
                <a:latin typeface="Calibri"/>
                <a:cs typeface="Calibri"/>
              </a:rPr>
              <a:t>caмo</a:t>
            </a:r>
            <a:r>
              <a:rPr sz="1300" spc="-114" dirty="0">
                <a:solidFill>
                  <a:srgbClr val="1F1F1F"/>
                </a:solidFill>
                <a:latin typeface="Calibri"/>
                <a:cs typeface="Calibri"/>
              </a:rPr>
              <a:t>f¢</a:t>
            </a:r>
            <a:r>
              <a:rPr sz="1300" i="1" spc="-114" dirty="0">
                <a:solidFill>
                  <a:srgbClr val="1F1F1F"/>
                </a:solidFill>
                <a:latin typeface="Calibri"/>
                <a:cs typeface="Calibri"/>
              </a:rPr>
              <a:t>a</a:t>
            </a:r>
            <a:r>
              <a:rPr sz="1300" spc="-114" dirty="0">
                <a:solidFill>
                  <a:srgbClr val="1F1F1F"/>
                </a:solidFill>
                <a:latin typeface="Calibri"/>
                <a:cs typeface="Calibri"/>
              </a:rPr>
              <a:t>f7?£f</a:t>
            </a:r>
            <a:r>
              <a:rPr sz="1300" spc="1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950" i="1" baseline="4273" dirty="0">
                <a:solidFill>
                  <a:srgbClr val="1F1F1F"/>
                </a:solidFill>
                <a:latin typeface="Calibri"/>
                <a:cs typeface="Calibri"/>
              </a:rPr>
              <a:t>П</a:t>
            </a:r>
            <a:r>
              <a:rPr sz="1950" i="1" baseline="-6410" dirty="0">
                <a:solidFill>
                  <a:srgbClr val="1F1F1F"/>
                </a:solidFill>
                <a:latin typeface="Calibri"/>
                <a:cs typeface="Calibri"/>
              </a:rPr>
              <a:t>R•</a:t>
            </a:r>
            <a:r>
              <a:rPr sz="1950" i="1" baseline="4273" dirty="0">
                <a:solidFill>
                  <a:srgbClr val="1F1F1F"/>
                </a:solidFill>
                <a:latin typeface="Calibri"/>
                <a:cs typeface="Calibri"/>
              </a:rPr>
              <a:t>чиe</a:t>
            </a:r>
            <a:r>
              <a:rPr sz="1950" i="1" spc="112" baseline="4273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i="1" spc="-10" dirty="0">
                <a:solidFill>
                  <a:srgbClr val="1F1F1F"/>
                </a:solidFill>
                <a:latin typeface="Calibri"/>
                <a:cs typeface="Calibri"/>
              </a:rPr>
              <a:t>с</a:t>
            </a:r>
            <a:r>
              <a:rPr sz="1950" i="1" spc="-15" baseline="-8547" dirty="0">
                <a:solidFill>
                  <a:srgbClr val="1F1F1F"/>
                </a:solidFill>
                <a:latin typeface="Calibri"/>
                <a:cs typeface="Calibri"/>
              </a:rPr>
              <a:t>R</a:t>
            </a:r>
            <a:r>
              <a:rPr sz="1300" i="1" spc="-10" dirty="0">
                <a:solidFill>
                  <a:srgbClr val="1F1F1F"/>
                </a:solidFill>
                <a:latin typeface="Calibri"/>
                <a:cs typeface="Calibri"/>
              </a:rPr>
              <a:t>едства</a:t>
            </a:r>
            <a:r>
              <a:rPr sz="1300" i="1" spc="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i="1" spc="-10" dirty="0">
                <a:solidFill>
                  <a:srgbClr val="1F1F1F"/>
                </a:solidFill>
                <a:latin typeface="Calibri"/>
                <a:cs typeface="Calibri"/>
              </a:rPr>
              <a:t>пе</a:t>
            </a:r>
            <a:r>
              <a:rPr sz="1950" i="1" spc="-15" baseline="-8547" dirty="0">
                <a:solidFill>
                  <a:srgbClr val="1F1F1F"/>
                </a:solidFill>
                <a:latin typeface="Calibri"/>
                <a:cs typeface="Calibri"/>
              </a:rPr>
              <a:t>R</a:t>
            </a:r>
            <a:r>
              <a:rPr sz="1300" i="1" spc="-10" dirty="0">
                <a:solidFill>
                  <a:srgbClr val="1F1F1F"/>
                </a:solidFill>
                <a:latin typeface="Calibri"/>
                <a:cs typeface="Calibri"/>
              </a:rPr>
              <a:t>едви- </a:t>
            </a:r>
            <a:r>
              <a:rPr sz="1300" i="1" spc="-25" dirty="0">
                <a:solidFill>
                  <a:srgbClr val="1F1F1F"/>
                </a:solidFill>
                <a:latin typeface="Calibri"/>
                <a:cs typeface="Calibri"/>
              </a:rPr>
              <a:t>жения,</a:t>
            </a:r>
            <a:r>
              <a:rPr sz="1300" i="1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1F1F1F"/>
                </a:solidFill>
                <a:latin typeface="Calibri"/>
                <a:cs typeface="Calibri"/>
              </a:rPr>
              <a:t>вы</a:t>
            </a:r>
            <a:r>
              <a:rPr sz="1300" i="1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i="1" spc="-20" dirty="0">
                <a:solidFill>
                  <a:srgbClr val="1F1F1F"/>
                </a:solidFill>
                <a:latin typeface="Calibri"/>
                <a:cs typeface="Calibri"/>
              </a:rPr>
              <a:t>должны</a:t>
            </a:r>
            <a:r>
              <a:rPr sz="1300" i="1" spc="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300" i="1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1F1F1F"/>
                </a:solidFill>
                <a:latin typeface="Calibri"/>
                <a:cs typeface="Calibri"/>
              </a:rPr>
              <a:t>ne</a:t>
            </a:r>
            <a:r>
              <a:rPr sz="1950" i="1" baseline="-8547" dirty="0">
                <a:solidFill>
                  <a:srgbClr val="1F1F1F"/>
                </a:solidFill>
                <a:latin typeface="Calibri"/>
                <a:cs typeface="Calibri"/>
              </a:rPr>
              <a:t>R•r•</a:t>
            </a:r>
            <a:r>
              <a:rPr sz="1950" i="1" spc="330" baseline="-8547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i="1" spc="-10" dirty="0">
                <a:solidFill>
                  <a:srgbClr val="1F1F1F"/>
                </a:solidFill>
                <a:latin typeface="Calibri"/>
                <a:cs typeface="Calibri"/>
              </a:rPr>
              <a:t>оче</a:t>
            </a:r>
            <a:r>
              <a:rPr sz="1950" i="1" spc="-15" baseline="-8547" dirty="0">
                <a:solidFill>
                  <a:srgbClr val="1F1F1F"/>
                </a:solidFill>
                <a:latin typeface="Calibri"/>
                <a:cs typeface="Calibri"/>
              </a:rPr>
              <a:t>R</a:t>
            </a:r>
            <a:r>
              <a:rPr sz="1300" i="1" spc="-10" dirty="0">
                <a:solidFill>
                  <a:srgbClr val="1F1F1F"/>
                </a:solidFill>
                <a:latin typeface="Calibri"/>
                <a:cs typeface="Calibri"/>
              </a:rPr>
              <a:t>едь</a:t>
            </a:r>
            <a:r>
              <a:rPr sz="1300" i="1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i="1" spc="-10" dirty="0">
                <a:solidFill>
                  <a:srgbClr val="1F1F1F"/>
                </a:solidFill>
                <a:latin typeface="Calibri"/>
                <a:cs typeface="Calibri"/>
              </a:rPr>
              <a:t>подумать</a:t>
            </a:r>
            <a:r>
              <a:rPr sz="1300" i="1" spc="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1F1F1F"/>
                </a:solidFill>
                <a:latin typeface="Calibri"/>
                <a:cs typeface="Calibri"/>
              </a:rPr>
              <a:t>о</a:t>
            </a:r>
            <a:r>
              <a:rPr sz="1300" i="1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i="1" spc="-10" dirty="0">
                <a:solidFill>
                  <a:srgbClr val="1F1F1F"/>
                </a:solidFill>
                <a:latin typeface="Calibri"/>
                <a:cs typeface="Calibri"/>
              </a:rPr>
              <a:t>безопас- </a:t>
            </a:r>
            <a:r>
              <a:rPr sz="1250" i="1" spc="-55" dirty="0">
                <a:solidFill>
                  <a:srgbClr val="1F1F1F"/>
                </a:solidFill>
                <a:latin typeface="Calibri"/>
                <a:cs typeface="Calibri"/>
              </a:rPr>
              <a:t>ност</a:t>
            </a:r>
            <a:r>
              <a:rPr sz="1250" spc="-55" dirty="0">
                <a:solidFill>
                  <a:srgbClr val="1F1F1F"/>
                </a:solidFill>
                <a:latin typeface="Calibri"/>
                <a:cs typeface="Calibri"/>
              </a:rPr>
              <a:t>£f</a:t>
            </a:r>
            <a:r>
              <a:rPr sz="1250" i="1" spc="-55" dirty="0">
                <a:solidFill>
                  <a:srgbClr val="1F1F1F"/>
                </a:solidFill>
                <a:latin typeface="Calibri"/>
                <a:cs typeface="Calibri"/>
              </a:rPr>
              <a:t>,</a:t>
            </a:r>
            <a:r>
              <a:rPr sz="1250" i="1" spc="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75" i="1" baseline="4444" dirty="0">
                <a:solidFill>
                  <a:srgbClr val="1F1F1F"/>
                </a:solidFill>
                <a:latin typeface="Calibri"/>
                <a:cs typeface="Calibri"/>
              </a:rPr>
              <a:t>з</a:t>
            </a:r>
            <a:r>
              <a:rPr sz="1875" i="1" baseline="-6666" dirty="0">
                <a:solidFill>
                  <a:srgbClr val="1F1F1F"/>
                </a:solidFill>
                <a:latin typeface="Calibri"/>
                <a:cs typeface="Calibri"/>
              </a:rPr>
              <a:t>^^R•</a:t>
            </a:r>
            <a:r>
              <a:rPr sz="1875" i="1" baseline="4444" dirty="0">
                <a:solidFill>
                  <a:srgbClr val="1F1F1F"/>
                </a:solidFill>
                <a:latin typeface="Calibri"/>
                <a:cs typeface="Calibri"/>
              </a:rPr>
              <a:t>вье,</a:t>
            </a:r>
            <a:r>
              <a:rPr sz="1875" i="1" spc="-37" baseline="444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i="1" spc="55" dirty="0">
                <a:solidFill>
                  <a:srgbClr val="1F1F1F"/>
                </a:solidFill>
                <a:latin typeface="Calibri"/>
                <a:cs typeface="Calibri"/>
              </a:rPr>
              <a:t>а</a:t>
            </a:r>
            <a:r>
              <a:rPr sz="1250" i="1" spc="-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i="1" dirty="0">
                <a:solidFill>
                  <a:srgbClr val="1F1F1F"/>
                </a:solidFill>
                <a:latin typeface="Calibri"/>
                <a:cs typeface="Calibri"/>
              </a:rPr>
              <a:t>возможно,</a:t>
            </a:r>
            <a:r>
              <a:rPr sz="1250" i="1" spc="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i="1" spc="55" dirty="0">
                <a:solidFill>
                  <a:srgbClr val="1F1F1F"/>
                </a:solidFill>
                <a:latin typeface="Calibri"/>
                <a:cs typeface="Calibri"/>
              </a:rPr>
              <a:t>и</a:t>
            </a:r>
            <a:r>
              <a:rPr sz="1250" i="1" spc="-7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i="1" spc="-10" dirty="0">
                <a:solidFill>
                  <a:srgbClr val="1F1F1F"/>
                </a:solidFill>
                <a:latin typeface="Calibri"/>
                <a:cs typeface="Calibri"/>
              </a:rPr>
              <a:t>жизни</a:t>
            </a:r>
            <a:r>
              <a:rPr sz="1250" i="1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75" i="1" spc="-15" baseline="2222" dirty="0">
                <a:solidFill>
                  <a:srgbClr val="1F1F1F"/>
                </a:solidFill>
                <a:latin typeface="Calibri"/>
                <a:cs typeface="Calibri"/>
              </a:rPr>
              <a:t>своее</a:t>
            </a:r>
            <a:r>
              <a:rPr sz="1875" i="1" spc="-15" baseline="-6666" dirty="0">
                <a:solidFill>
                  <a:srgbClr val="1F1F1F"/>
                </a:solidFill>
                <a:latin typeface="Calibri"/>
                <a:cs typeface="Calibri"/>
              </a:rPr>
              <a:t>•</a:t>
            </a:r>
            <a:r>
              <a:rPr sz="1875" i="1" spc="-89" baseline="-6666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75" i="1" spc="-15" baseline="-8888" dirty="0">
                <a:solidFill>
                  <a:srgbClr val="1F1F1F"/>
                </a:solidFill>
                <a:latin typeface="Calibri"/>
                <a:cs typeface="Calibri"/>
              </a:rPr>
              <a:t>R</a:t>
            </a:r>
            <a:r>
              <a:rPr sz="1250" i="1" spc="-10" dirty="0">
                <a:solidFill>
                  <a:srgbClr val="1F1F1F"/>
                </a:solidFill>
                <a:latin typeface="Calibri"/>
                <a:cs typeface="Calibri"/>
              </a:rPr>
              <a:t>ебенка!</a:t>
            </a:r>
            <a:endParaRPr sz="1250">
              <a:latin typeface="Calibri"/>
              <a:cs typeface="Calibri"/>
            </a:endParaRPr>
          </a:p>
          <a:p>
            <a:pPr marR="55880" algn="r">
              <a:lnSpc>
                <a:spcPts val="1430"/>
              </a:lnSpc>
            </a:pPr>
            <a:r>
              <a:rPr sz="1300" i="1" dirty="0">
                <a:solidFill>
                  <a:srgbClr val="1F1F1F"/>
                </a:solidFill>
                <a:latin typeface="Calibri"/>
                <a:cs typeface="Calibri"/>
              </a:rPr>
              <a:t>Объясните,</a:t>
            </a:r>
            <a:r>
              <a:rPr sz="1300" i="1" spc="1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1F1F1F"/>
                </a:solidFill>
                <a:latin typeface="Calibri"/>
                <a:cs typeface="Calibri"/>
              </a:rPr>
              <a:t>что</a:t>
            </a:r>
            <a:r>
              <a:rPr sz="1300" i="1" spc="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i="1" spc="-20" dirty="0">
                <a:solidFill>
                  <a:srgbClr val="1F1F1F"/>
                </a:solidFill>
                <a:latin typeface="Calibri"/>
                <a:cs typeface="Calibri"/>
              </a:rPr>
              <a:t>пе</a:t>
            </a:r>
            <a:r>
              <a:rPr sz="1950" i="1" spc="-30" baseline="-8547" dirty="0">
                <a:solidFill>
                  <a:srgbClr val="1F1F1F"/>
                </a:solidFill>
                <a:latin typeface="Calibri"/>
                <a:cs typeface="Calibri"/>
              </a:rPr>
              <a:t>R</a:t>
            </a:r>
            <a:r>
              <a:rPr sz="1300" i="1" spc="-20" dirty="0">
                <a:solidFill>
                  <a:srgbClr val="1F1F1F"/>
                </a:solidFill>
                <a:latin typeface="Calibri"/>
                <a:cs typeface="Calibri"/>
              </a:rPr>
              <a:t>едвижение</a:t>
            </a:r>
            <a:r>
              <a:rPr sz="1300" i="1" spc="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1F1F1F"/>
                </a:solidFill>
                <a:latin typeface="Calibri"/>
                <a:cs typeface="Calibri"/>
              </a:rPr>
              <a:t>на</a:t>
            </a:r>
            <a:r>
              <a:rPr sz="1300" i="1" spc="10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i="1" spc="-10" dirty="0">
                <a:solidFill>
                  <a:srgbClr val="1F1F1F"/>
                </a:solidFill>
                <a:latin typeface="Calibri"/>
                <a:cs typeface="Calibri"/>
              </a:rPr>
              <a:t>любом</a:t>
            </a:r>
            <a:r>
              <a:rPr sz="1300" i="1" spc="1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1F1F1F"/>
                </a:solidFill>
                <a:latin typeface="Calibri"/>
                <a:cs typeface="Calibri"/>
              </a:rPr>
              <a:t>из</a:t>
            </a:r>
            <a:r>
              <a:rPr sz="1300" i="1" spc="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i="1" spc="-10" dirty="0">
                <a:solidFill>
                  <a:srgbClr val="1F1F1F"/>
                </a:solidFill>
                <a:latin typeface="Calibri"/>
                <a:cs typeface="Calibri"/>
              </a:rPr>
              <a:t>ne</a:t>
            </a:r>
            <a:r>
              <a:rPr sz="1950" i="1" spc="-15" baseline="-8547" dirty="0">
                <a:solidFill>
                  <a:srgbClr val="1F1F1F"/>
                </a:solidFill>
                <a:latin typeface="Calibri"/>
                <a:cs typeface="Calibri"/>
              </a:rPr>
              <a:t>R</a:t>
            </a:r>
            <a:r>
              <a:rPr sz="1300" i="1" spc="-10" dirty="0">
                <a:solidFill>
                  <a:srgbClr val="1F1F1F"/>
                </a:solidFill>
                <a:latin typeface="Calibri"/>
                <a:cs typeface="Calibri"/>
              </a:rPr>
              <a:t>eчиc-</a:t>
            </a:r>
            <a:endParaRPr sz="1300">
              <a:latin typeface="Calibri"/>
              <a:cs typeface="Calibri"/>
            </a:endParaRPr>
          </a:p>
          <a:p>
            <a:pPr marR="59055" algn="r">
              <a:lnSpc>
                <a:spcPts val="1320"/>
              </a:lnSpc>
              <a:spcBef>
                <a:spcPts val="120"/>
              </a:spcBef>
            </a:pPr>
            <a:r>
              <a:rPr sz="1800" i="1" spc="-37" baseline="6944" dirty="0">
                <a:solidFill>
                  <a:srgbClr val="1F1F1F"/>
                </a:solidFill>
                <a:latin typeface="Calibri"/>
                <a:cs typeface="Calibri"/>
              </a:rPr>
              <a:t>ленньlХ</a:t>
            </a:r>
            <a:r>
              <a:rPr sz="1800" i="1" spc="-37" baseline="-4629" dirty="0">
                <a:solidFill>
                  <a:srgbClr val="1F1F1F"/>
                </a:solidFill>
                <a:latin typeface="Calibri"/>
                <a:cs typeface="Calibri"/>
              </a:rPr>
              <a:t>*^R^</a:t>
            </a:r>
            <a:r>
              <a:rPr sz="1800" i="1" spc="-37" baseline="6944" dirty="0">
                <a:solidFill>
                  <a:srgbClr val="1F1F1F"/>
                </a:solidFill>
                <a:latin typeface="Calibri"/>
                <a:cs typeface="Calibri"/>
              </a:rPr>
              <a:t>HCП</a:t>
            </a:r>
            <a:r>
              <a:rPr sz="1800" i="1" spc="-37" baseline="-4629" dirty="0">
                <a:solidFill>
                  <a:srgbClr val="1F1F1F"/>
                </a:solidFill>
                <a:latin typeface="Calibri"/>
                <a:cs typeface="Calibri"/>
              </a:rPr>
              <a:t>^R</a:t>
            </a:r>
            <a:r>
              <a:rPr sz="1800" i="1" spc="-37" baseline="6944" dirty="0">
                <a:solidFill>
                  <a:srgbClr val="1F1F1F"/>
                </a:solidFill>
                <a:latin typeface="Calibri"/>
                <a:cs typeface="Calibri"/>
              </a:rPr>
              <a:t>f7?ныx</a:t>
            </a:r>
            <a:r>
              <a:rPr sz="1800" i="1" spc="367" baseline="694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00" i="1" baseline="4629" dirty="0">
                <a:solidFill>
                  <a:srgbClr val="1F1F1F"/>
                </a:solidFill>
                <a:latin typeface="Calibri"/>
                <a:cs typeface="Calibri"/>
              </a:rPr>
              <a:t>c</a:t>
            </a:r>
            <a:r>
              <a:rPr sz="1800" i="1" baseline="-4629" dirty="0">
                <a:solidFill>
                  <a:srgbClr val="1F1F1F"/>
                </a:solidFill>
                <a:latin typeface="Calibri"/>
                <a:cs typeface="Calibri"/>
              </a:rPr>
              <a:t>R</a:t>
            </a:r>
            <a:r>
              <a:rPr sz="1800" i="1" baseline="4629" dirty="0">
                <a:solidFill>
                  <a:srgbClr val="1F1F1F"/>
                </a:solidFill>
                <a:latin typeface="Calibri"/>
                <a:cs typeface="Calibri"/>
              </a:rPr>
              <a:t>eдcm8</a:t>
            </a:r>
            <a:r>
              <a:rPr sz="1800" i="1" spc="322" baseline="4629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00" i="1" baseline="11574" dirty="0">
                <a:solidFill>
                  <a:srgbClr val="1F1F1F"/>
                </a:solidFill>
                <a:latin typeface="Calibri"/>
                <a:cs typeface="Calibri"/>
              </a:rPr>
              <a:t>П</a:t>
            </a:r>
            <a:r>
              <a:rPr sz="1200" i="1" dirty="0">
                <a:solidFill>
                  <a:srgbClr val="1F1F1F"/>
                </a:solidFill>
                <a:latin typeface="Calibri"/>
                <a:cs typeface="Calibri"/>
              </a:rPr>
              <a:t>R^</a:t>
            </a:r>
            <a:r>
              <a:rPr sz="1200" i="1" spc="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00" spc="-202" baseline="4629" dirty="0">
                <a:solidFill>
                  <a:srgbClr val="1F1F1F"/>
                </a:solidFill>
                <a:latin typeface="Calibri"/>
                <a:cs typeface="Calibri"/>
              </a:rPr>
              <a:t>£f</a:t>
            </a:r>
            <a:r>
              <a:rPr sz="1800" i="1" spc="-202" baseline="4629" dirty="0">
                <a:solidFill>
                  <a:srgbClr val="1F1F1F"/>
                </a:solidFill>
                <a:latin typeface="Calibri"/>
                <a:cs typeface="Calibri"/>
              </a:rPr>
              <a:t>CПO</a:t>
            </a:r>
            <a:r>
              <a:rPr sz="1800" spc="-202" baseline="4629" dirty="0">
                <a:solidFill>
                  <a:srgbClr val="1F1F1F"/>
                </a:solidFill>
                <a:latin typeface="Calibri"/>
                <a:cs typeface="Calibri"/>
              </a:rPr>
              <a:t>77</a:t>
            </a:r>
            <a:r>
              <a:rPr sz="1800" i="1" spc="-202" baseline="4629" dirty="0">
                <a:solidFill>
                  <a:srgbClr val="1F1F1F"/>
                </a:solidFill>
                <a:latin typeface="Calibri"/>
                <a:cs typeface="Calibri"/>
              </a:rPr>
              <a:t>h3O8</a:t>
            </a:r>
            <a:r>
              <a:rPr sz="1800" spc="-202" baseline="4629" dirty="0">
                <a:solidFill>
                  <a:srgbClr val="1F1F1F"/>
                </a:solidFill>
                <a:latin typeface="Calibri"/>
                <a:cs typeface="Calibri"/>
              </a:rPr>
              <a:t>6ï</a:t>
            </a:r>
            <a:r>
              <a:rPr sz="1800" i="1" spc="-202" baseline="4629" dirty="0">
                <a:solidFill>
                  <a:srgbClr val="1F1F1F"/>
                </a:solidFill>
                <a:latin typeface="Calibri"/>
                <a:cs typeface="Calibri"/>
              </a:rPr>
              <a:t>H</a:t>
            </a:r>
            <a:r>
              <a:rPr sz="1800" spc="-202" baseline="4629" dirty="0">
                <a:solidFill>
                  <a:srgbClr val="1F1F1F"/>
                </a:solidFill>
                <a:latin typeface="Calibri"/>
                <a:cs typeface="Calibri"/>
              </a:rPr>
              <a:t>£f£f</a:t>
            </a:r>
            <a:r>
              <a:rPr sz="1800" spc="-150" baseline="4629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800" i="1" spc="-15" baseline="4629" dirty="0">
                <a:solidFill>
                  <a:srgbClr val="1F1F1F"/>
                </a:solidFill>
                <a:latin typeface="Calibri"/>
                <a:cs typeface="Calibri"/>
              </a:rPr>
              <a:t>Н</a:t>
            </a:r>
            <a:r>
              <a:rPr sz="1800" spc="-15" baseline="4629" dirty="0">
                <a:solidFill>
                  <a:srgbClr val="1F1F1F"/>
                </a:solidFill>
                <a:latin typeface="Calibri"/>
                <a:cs typeface="Calibri"/>
              </a:rPr>
              <a:t>бї</a:t>
            </a:r>
            <a:r>
              <a:rPr sz="1800" i="1" spc="-15" baseline="4629" dirty="0">
                <a:solidFill>
                  <a:srgbClr val="1F1F1F"/>
                </a:solidFill>
                <a:latin typeface="Calibri"/>
                <a:cs typeface="Calibri"/>
              </a:rPr>
              <a:t>/</a:t>
            </a:r>
            <a:r>
              <a:rPr sz="1800" spc="-15" baseline="4629" dirty="0">
                <a:solidFill>
                  <a:srgbClr val="1F1F1F"/>
                </a:solidFill>
                <a:latin typeface="Calibri"/>
                <a:cs typeface="Calibri"/>
              </a:rPr>
              <a:t>tМ</a:t>
            </a:r>
            <a:r>
              <a:rPr sz="1800" i="1" spc="-15" baseline="4629" dirty="0">
                <a:solidFill>
                  <a:srgbClr val="1F1F1F"/>
                </a:solidFill>
                <a:latin typeface="Calibri"/>
                <a:cs typeface="Calibri"/>
              </a:rPr>
              <a:t>-</a:t>
            </a:r>
            <a:endParaRPr sz="1800" baseline="4629">
              <a:latin typeface="Calibri"/>
              <a:cs typeface="Calibri"/>
            </a:endParaRPr>
          </a:p>
          <a:p>
            <a:pPr marL="64769">
              <a:lnSpc>
                <a:spcPts val="1440"/>
              </a:lnSpc>
            </a:pPr>
            <a:r>
              <a:rPr sz="1300" i="1" spc="-10" dirty="0">
                <a:solidFill>
                  <a:srgbClr val="1F1F1F"/>
                </a:solidFill>
                <a:latin typeface="Calibri"/>
                <a:cs typeface="Calibri"/>
              </a:rPr>
              <a:t>ников</a:t>
            </a:r>
            <a:r>
              <a:rPr sz="1300" i="1" spc="-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1F1F1F"/>
                </a:solidFill>
                <a:latin typeface="Calibri"/>
                <a:cs typeface="Calibri"/>
              </a:rPr>
              <a:t>увеличивает</a:t>
            </a:r>
            <a:r>
              <a:rPr sz="1300" i="1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i="1" spc="-10" dirty="0">
                <a:solidFill>
                  <a:srgbClr val="1F1F1F"/>
                </a:solidFill>
                <a:latin typeface="Calibri"/>
                <a:cs typeface="Calibri"/>
              </a:rPr>
              <a:t>шансы</a:t>
            </a:r>
            <a:r>
              <a:rPr sz="1300" i="1" spc="-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i="1" spc="-10" dirty="0">
                <a:solidFill>
                  <a:srgbClr val="1F1F1F"/>
                </a:solidFill>
                <a:latin typeface="Calibri"/>
                <a:cs typeface="Calibri"/>
              </a:rPr>
              <a:t>попасть</a:t>
            </a:r>
            <a:r>
              <a:rPr sz="1300" i="1" spc="-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300" i="1" spc="-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i="1" spc="-20" dirty="0">
                <a:solidFill>
                  <a:srgbClr val="1F1F1F"/>
                </a:solidFill>
                <a:latin typeface="Calibri"/>
                <a:cs typeface="Calibri"/>
              </a:rPr>
              <a:t>ДТП!</a:t>
            </a:r>
            <a:endParaRPr sz="1300">
              <a:latin typeface="Calibri"/>
              <a:cs typeface="Calibri"/>
            </a:endParaRPr>
          </a:p>
          <a:p>
            <a:pPr marR="59690" algn="ctr">
              <a:lnSpc>
                <a:spcPts val="1950"/>
              </a:lnSpc>
              <a:spcBef>
                <a:spcPts val="1450"/>
              </a:spcBef>
            </a:pPr>
            <a:r>
              <a:rPr sz="1650" spc="-195" dirty="0">
                <a:solidFill>
                  <a:srgbClr val="D1232A"/>
                </a:solidFill>
                <a:latin typeface="Calibri"/>
                <a:cs typeface="Calibri"/>
              </a:rPr>
              <a:t>ВАШ</a:t>
            </a:r>
            <a:r>
              <a:rPr sz="1650" spc="-6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650" spc="-210" dirty="0">
                <a:solidFill>
                  <a:srgbClr val="D1232A"/>
                </a:solidFill>
                <a:latin typeface="Calibri"/>
                <a:cs typeface="Calibri"/>
              </a:rPr>
              <a:t>КОНТРОЛЬ</a:t>
            </a:r>
            <a:r>
              <a:rPr sz="1650" spc="6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650" spc="-365" dirty="0">
                <a:solidFill>
                  <a:srgbClr val="D1232A"/>
                </a:solidFill>
                <a:latin typeface="Calibri"/>
                <a:cs typeface="Calibri"/>
              </a:rPr>
              <a:t>—</a:t>
            </a:r>
            <a:endParaRPr sz="1650">
              <a:latin typeface="Calibri"/>
              <a:cs typeface="Calibri"/>
            </a:endParaRPr>
          </a:p>
          <a:p>
            <a:pPr algn="ctr">
              <a:lnSpc>
                <a:spcPts val="1950"/>
              </a:lnSpc>
            </a:pPr>
            <a:r>
              <a:rPr sz="1650" spc="-204" dirty="0">
                <a:solidFill>
                  <a:srgbClr val="D1232A"/>
                </a:solidFill>
                <a:latin typeface="Calibri"/>
                <a:cs typeface="Calibri"/>
              </a:rPr>
              <a:t>ЗАЛОГ</a:t>
            </a:r>
            <a:r>
              <a:rPr sz="1650" spc="4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650" spc="-135" dirty="0">
                <a:solidFill>
                  <a:srgbClr val="D1232A"/>
                </a:solidFill>
                <a:latin typeface="Calibri"/>
                <a:cs typeface="Calibri"/>
              </a:rPr>
              <a:t>БЕЗОflАСflОСТй</a:t>
            </a:r>
            <a:r>
              <a:rPr sz="1650" spc="-12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650" spc="-180" dirty="0">
                <a:solidFill>
                  <a:srgbClr val="D1232A"/>
                </a:solidFill>
                <a:latin typeface="Calibri"/>
                <a:cs typeface="Calibri"/>
              </a:rPr>
              <a:t>ВАШйХ</a:t>
            </a:r>
            <a:r>
              <a:rPr sz="1650" spc="9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D1232A"/>
                </a:solidFill>
                <a:latin typeface="Calibri"/>
                <a:cs typeface="Calibri"/>
              </a:rPr>
              <a:t>ДЕТЕЙ</a:t>
            </a:r>
            <a:r>
              <a:rPr sz="1000" spc="-10" dirty="0">
                <a:solidFill>
                  <a:srgbClr val="D1232A"/>
                </a:solidFill>
                <a:latin typeface="Calibri"/>
                <a:cs typeface="Calibri"/>
              </a:rPr>
              <a:t>!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226427"/>
            <a:ext cx="5291963" cy="1219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4977" y="5043296"/>
            <a:ext cx="4020185" cy="204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50" dirty="0">
                <a:solidFill>
                  <a:srgbClr val="233F8E"/>
                </a:solidFill>
                <a:latin typeface="Calibri"/>
                <a:cs typeface="Calibri"/>
              </a:rPr>
              <a:t>Редакционная</a:t>
            </a:r>
            <a:r>
              <a:rPr sz="1250" spc="305" dirty="0">
                <a:solidFill>
                  <a:srgbClr val="233F8E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233F8E"/>
                </a:solidFill>
                <a:latin typeface="Calibri"/>
                <a:cs typeface="Calibri"/>
              </a:rPr>
              <a:t>кояяегия:</a:t>
            </a:r>
            <a:endParaRPr sz="125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1430"/>
              </a:spcBef>
            </a:pP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Уполномоченный</a:t>
            </a:r>
            <a:r>
              <a:rPr sz="1200" spc="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по</a:t>
            </a:r>
            <a:r>
              <a:rPr sz="1200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правам</a:t>
            </a:r>
            <a:r>
              <a:rPr sz="1200" spc="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ребенка</a:t>
            </a:r>
            <a:r>
              <a:rPr sz="1200" spc="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200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Краснодарском</a:t>
            </a:r>
            <a:r>
              <a:rPr sz="1200" spc="2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F1F1F"/>
                </a:solidFill>
                <a:latin typeface="Calibri"/>
                <a:cs typeface="Calibri"/>
              </a:rPr>
              <a:t>крае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Т.Ф.</a:t>
            </a:r>
            <a:r>
              <a:rPr sz="1200" spc="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1F1F1F"/>
                </a:solidFill>
                <a:latin typeface="Calibri"/>
                <a:cs typeface="Calibri"/>
              </a:rPr>
              <a:t>Ковалева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Calibri"/>
              <a:cs typeface="Calibri"/>
            </a:endParaRPr>
          </a:p>
          <a:p>
            <a:pPr marL="13335" marR="19685" algn="ctr">
              <a:lnSpc>
                <a:spcPts val="1440"/>
              </a:lnSpc>
            </a:pP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Заместитель</a:t>
            </a:r>
            <a:r>
              <a:rPr sz="1200" spc="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начальника</a:t>
            </a:r>
            <a:r>
              <a:rPr sz="1200" spc="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полиции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—</a:t>
            </a:r>
            <a:r>
              <a:rPr sz="1200" spc="10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начальник</a:t>
            </a:r>
            <a:r>
              <a:rPr sz="1200" spc="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Управления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Госавтоинспекции</a:t>
            </a:r>
            <a:r>
              <a:rPr sz="1200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ГУ</a:t>
            </a:r>
            <a:r>
              <a:rPr sz="120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МВД</a:t>
            </a:r>
            <a:r>
              <a:rPr sz="1200" spc="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России</a:t>
            </a:r>
            <a:r>
              <a:rPr sz="1200" spc="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по</a:t>
            </a:r>
            <a:r>
              <a:rPr sz="120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Краснодарскому</a:t>
            </a:r>
            <a:r>
              <a:rPr sz="1200" spc="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F1F1F"/>
                </a:solidFill>
                <a:latin typeface="Calibri"/>
                <a:cs typeface="Calibri"/>
              </a:rPr>
              <a:t>краю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Н.В.</a:t>
            </a:r>
            <a:r>
              <a:rPr sz="1250" spc="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Смоляков</a:t>
            </a:r>
            <a:endParaRPr sz="1250">
              <a:latin typeface="Calibri"/>
              <a:cs typeface="Calibri"/>
            </a:endParaRPr>
          </a:p>
          <a:p>
            <a:pPr marR="5715" algn="ctr">
              <a:lnSpc>
                <a:spcPts val="1470"/>
              </a:lnSpc>
              <a:spcBef>
                <a:spcPts val="1345"/>
              </a:spcBef>
            </a:pP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Составили:</a:t>
            </a:r>
            <a:endParaRPr sz="1250">
              <a:latin typeface="Calibri"/>
              <a:cs typeface="Calibri"/>
            </a:endParaRPr>
          </a:p>
          <a:p>
            <a:pPr marR="5080" algn="ctr">
              <a:lnSpc>
                <a:spcPts val="1470"/>
              </a:lnSpc>
            </a:pPr>
            <a:r>
              <a:rPr sz="1250" spc="10" dirty="0">
                <a:solidFill>
                  <a:srgbClr val="1F1F1F"/>
                </a:solidFill>
                <a:latin typeface="Calibri"/>
                <a:cs typeface="Calibri"/>
              </a:rPr>
              <a:t>Н.С.</a:t>
            </a:r>
            <a:r>
              <a:rPr sz="125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1F1F1F"/>
                </a:solidFill>
                <a:latin typeface="Calibri"/>
                <a:cs typeface="Calibri"/>
              </a:rPr>
              <a:t>Одинцова,</a:t>
            </a:r>
            <a:r>
              <a:rPr sz="1250" spc="1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1F1F1F"/>
                </a:solidFill>
                <a:latin typeface="Calibri"/>
                <a:cs typeface="Calibri"/>
              </a:rPr>
              <a:t>И.В.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 Заватская</a:t>
            </a:r>
            <a:endParaRPr sz="1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924426"/>
            <a:ext cx="5289548" cy="10261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73226"/>
            <a:ext cx="5289548" cy="113791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1902586"/>
            <a:ext cx="5289550" cy="149860"/>
          </a:xfrm>
          <a:custGeom>
            <a:avLst/>
            <a:gdLst/>
            <a:ahLst/>
            <a:cxnLst/>
            <a:rect l="l" t="t" r="r" b="b"/>
            <a:pathLst>
              <a:path w="5289550" h="149860">
                <a:moveTo>
                  <a:pt x="5288280" y="149860"/>
                </a:moveTo>
                <a:lnTo>
                  <a:pt x="0" y="149860"/>
                </a:lnTo>
                <a:lnTo>
                  <a:pt x="0" y="0"/>
                </a:lnTo>
                <a:lnTo>
                  <a:pt x="5288280" y="0"/>
                </a:lnTo>
                <a:lnTo>
                  <a:pt x="5288280" y="149860"/>
                </a:lnTo>
                <a:close/>
              </a:path>
            </a:pathLst>
          </a:custGeom>
          <a:solidFill>
            <a:srgbClr val="4F5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258186"/>
            <a:ext cx="5289550" cy="353060"/>
          </a:xfrm>
          <a:custGeom>
            <a:avLst/>
            <a:gdLst/>
            <a:ahLst/>
            <a:cxnLst/>
            <a:rect l="l" t="t" r="r" b="b"/>
            <a:pathLst>
              <a:path w="5289550" h="353060">
                <a:moveTo>
                  <a:pt x="5288280" y="353060"/>
                </a:moveTo>
                <a:lnTo>
                  <a:pt x="0" y="353060"/>
                </a:lnTo>
                <a:lnTo>
                  <a:pt x="0" y="0"/>
                </a:lnTo>
                <a:lnTo>
                  <a:pt x="5288280" y="0"/>
                </a:lnTo>
                <a:lnTo>
                  <a:pt x="5288280" y="353060"/>
                </a:lnTo>
                <a:close/>
              </a:path>
            </a:pathLst>
          </a:custGeom>
          <a:solidFill>
            <a:srgbClr val="2A3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816986"/>
            <a:ext cx="5289550" cy="891540"/>
          </a:xfrm>
          <a:custGeom>
            <a:avLst/>
            <a:gdLst/>
            <a:ahLst/>
            <a:cxnLst/>
            <a:rect l="l" t="t" r="r" b="b"/>
            <a:pathLst>
              <a:path w="5289550" h="891539">
                <a:moveTo>
                  <a:pt x="5288280" y="891540"/>
                </a:moveTo>
                <a:lnTo>
                  <a:pt x="0" y="891540"/>
                </a:lnTo>
                <a:lnTo>
                  <a:pt x="0" y="0"/>
                </a:lnTo>
                <a:lnTo>
                  <a:pt x="5288280" y="0"/>
                </a:lnTo>
                <a:lnTo>
                  <a:pt x="5288280" y="891540"/>
                </a:lnTo>
                <a:close/>
              </a:path>
            </a:pathLst>
          </a:custGeom>
          <a:solidFill>
            <a:srgbClr val="2A3D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15525" y="1846706"/>
            <a:ext cx="271018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Памятка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подготовлена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ииздана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2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14300"/>
              </a:lnSpc>
            </a:pPr>
            <a:r>
              <a:rPr sz="10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УпопНОмочеННьlм</a:t>
            </a:r>
            <a:r>
              <a:rPr sz="105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попраВам</a:t>
            </a:r>
            <a:r>
              <a:rPr sz="10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ребеНка </a:t>
            </a:r>
            <a:r>
              <a:rPr sz="10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ВКрасНодарском</a:t>
            </a:r>
            <a:r>
              <a:rPr sz="105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крае</a:t>
            </a:r>
            <a:endParaRPr sz="10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050">
              <a:latin typeface="Microsoft Sans Serif"/>
              <a:cs typeface="Microsoft Sans Serif"/>
            </a:endParaRPr>
          </a:p>
          <a:p>
            <a:pPr marL="624205" marR="591820" indent="-9525" algn="just">
              <a:lnSpc>
                <a:spcPct val="108600"/>
              </a:lnSpc>
              <a:spcBef>
                <a:spcPts val="5"/>
              </a:spcBef>
            </a:pPr>
            <a:r>
              <a:rPr sz="11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350063,</a:t>
            </a:r>
            <a:r>
              <a:rPr sz="11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г.</a:t>
            </a:r>
            <a:r>
              <a:rPr sz="11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Краснодар, </a:t>
            </a:r>
            <a:r>
              <a:rPr sz="11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ул.</a:t>
            </a:r>
            <a:r>
              <a:rPr sz="11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им.</a:t>
            </a:r>
            <a:r>
              <a:rPr sz="11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Пушкина,</a:t>
            </a:r>
            <a:r>
              <a:rPr sz="11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28. </a:t>
            </a:r>
            <a:r>
              <a:rPr sz="1100" spc="60" dirty="0">
                <a:solidFill>
                  <a:srgbClr val="FFFFFF"/>
                </a:solidFill>
                <a:latin typeface="Microsoft Sans Serif"/>
                <a:cs typeface="Microsoft Sans Serif"/>
                <a:hlinkClick r:id="rId4"/>
              </a:rPr>
              <a:t>http://www.куб.дети/</a:t>
            </a:r>
            <a:r>
              <a:rPr sz="11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E-mail:</a:t>
            </a:r>
            <a:r>
              <a:rPr sz="11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infopuprkk.ru</a:t>
            </a:r>
            <a:endParaRPr sz="1100">
              <a:latin typeface="Microsoft Sans Serif"/>
              <a:cs typeface="Microsoft Sans Serif"/>
            </a:endParaRPr>
          </a:p>
          <a:p>
            <a:pPr marL="125730" algn="just">
              <a:lnSpc>
                <a:spcPct val="100000"/>
              </a:lnSpc>
              <a:spcBef>
                <a:spcPts val="140"/>
              </a:spcBef>
            </a:pP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Телефон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доверия</a:t>
            </a:r>
            <a:r>
              <a:rPr sz="1100" spc="1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8</a:t>
            </a:r>
            <a:r>
              <a:rPr sz="11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(861)</a:t>
            </a:r>
            <a:r>
              <a:rPr sz="110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268-41-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17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5031866"/>
            <a:ext cx="5289550" cy="109220"/>
          </a:xfrm>
          <a:custGeom>
            <a:avLst/>
            <a:gdLst/>
            <a:ahLst/>
            <a:cxnLst/>
            <a:rect l="l" t="t" r="r" b="b"/>
            <a:pathLst>
              <a:path w="5289550" h="109220">
                <a:moveTo>
                  <a:pt x="5288280" y="109220"/>
                </a:moveTo>
                <a:lnTo>
                  <a:pt x="0" y="109220"/>
                </a:lnTo>
                <a:lnTo>
                  <a:pt x="0" y="0"/>
                </a:lnTo>
                <a:lnTo>
                  <a:pt x="5288280" y="0"/>
                </a:lnTo>
                <a:lnTo>
                  <a:pt x="5288280" y="109220"/>
                </a:lnTo>
                <a:close/>
              </a:path>
            </a:pathLst>
          </a:custGeom>
          <a:solidFill>
            <a:srgbClr val="283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194426"/>
            <a:ext cx="5289550" cy="891540"/>
          </a:xfrm>
          <a:custGeom>
            <a:avLst/>
            <a:gdLst/>
            <a:ahLst/>
            <a:cxnLst/>
            <a:rect l="l" t="t" r="r" b="b"/>
            <a:pathLst>
              <a:path w="5289550" h="891539">
                <a:moveTo>
                  <a:pt x="5288280" y="891540"/>
                </a:moveTo>
                <a:lnTo>
                  <a:pt x="0" y="891540"/>
                </a:lnTo>
                <a:lnTo>
                  <a:pt x="0" y="0"/>
                </a:lnTo>
                <a:lnTo>
                  <a:pt x="5288280" y="0"/>
                </a:lnTo>
                <a:lnTo>
                  <a:pt x="5288280" y="891540"/>
                </a:lnTo>
                <a:close/>
              </a:path>
            </a:pathLst>
          </a:custGeom>
          <a:solidFill>
            <a:srgbClr val="283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9168" y="4973667"/>
            <a:ext cx="3655060" cy="11036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175"/>
              </a:spcBef>
            </a:pPr>
            <a:r>
              <a:rPr sz="1000" spc="80" dirty="0">
                <a:solidFill>
                  <a:srgbClr val="FFFFFF"/>
                </a:solidFill>
                <a:latin typeface="Calibri"/>
                <a:cs typeface="Calibri"/>
              </a:rPr>
              <a:t>СоВместНО</a:t>
            </a:r>
            <a:endParaRPr sz="1000">
              <a:latin typeface="Calibri"/>
              <a:cs typeface="Calibri"/>
            </a:endParaRPr>
          </a:p>
          <a:p>
            <a:pPr marL="12700" marR="5080" algn="ctr">
              <a:lnSpc>
                <a:spcPct val="104299"/>
              </a:lnSpc>
              <a:spcBef>
                <a:spcPts val="30"/>
              </a:spcBef>
            </a:pPr>
            <a:r>
              <a:rPr sz="115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15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FFFFFF"/>
                </a:solidFill>
                <a:latin typeface="Microsoft Sans Serif"/>
                <a:cs typeface="Microsoft Sans Serif"/>
              </a:rPr>
              <a:t>Управлением</a:t>
            </a:r>
            <a:r>
              <a:rPr sz="1150" spc="4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Госавтоинспекции</a:t>
            </a:r>
            <a:r>
              <a:rPr sz="1150" spc="2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FFFFFF"/>
                </a:solidFill>
                <a:latin typeface="Microsoft Sans Serif"/>
                <a:cs typeface="Microsoft Sans Serif"/>
              </a:rPr>
              <a:t>ГУ</a:t>
            </a:r>
            <a:r>
              <a:rPr sz="1150" spc="1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FFFFFF"/>
                </a:solidFill>
                <a:latin typeface="Microsoft Sans Serif"/>
                <a:cs typeface="Microsoft Sans Serif"/>
              </a:rPr>
              <a:t>МВД</a:t>
            </a:r>
            <a:r>
              <a:rPr sz="115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России </a:t>
            </a:r>
            <a:r>
              <a:rPr sz="115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150" spc="2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Краснодарскому</a:t>
            </a:r>
            <a:r>
              <a:rPr sz="115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краю</a:t>
            </a:r>
            <a:endParaRPr sz="1150">
              <a:latin typeface="Microsoft Sans Serif"/>
              <a:cs typeface="Microsoft Sans Serif"/>
            </a:endParaRPr>
          </a:p>
          <a:p>
            <a:pPr marR="12065" algn="ctr">
              <a:lnSpc>
                <a:spcPct val="100000"/>
              </a:lnSpc>
              <a:spcBef>
                <a:spcPts val="60"/>
              </a:spcBef>
            </a:pPr>
            <a:r>
              <a:rPr sz="1150" dirty="0">
                <a:solidFill>
                  <a:srgbClr val="FFFFFF"/>
                </a:solidFill>
                <a:latin typeface="Microsoft Sans Serif"/>
                <a:cs typeface="Microsoft Sans Serif"/>
              </a:rPr>
              <a:t>350058,</a:t>
            </a:r>
            <a:r>
              <a:rPr sz="115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г.</a:t>
            </a:r>
            <a:r>
              <a:rPr sz="115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Краснодар,</a:t>
            </a:r>
            <a:endParaRPr sz="1150">
              <a:latin typeface="Microsoft Sans Serif"/>
              <a:cs typeface="Microsoft Sans Serif"/>
            </a:endParaRPr>
          </a:p>
          <a:p>
            <a:pPr marL="995680" marR="1012825" algn="ctr">
              <a:lnSpc>
                <a:spcPct val="102899"/>
              </a:lnSpc>
              <a:spcBef>
                <a:spcPts val="20"/>
              </a:spcBef>
            </a:pPr>
            <a:r>
              <a:rPr sz="1150" dirty="0">
                <a:solidFill>
                  <a:srgbClr val="FFFFFF"/>
                </a:solidFill>
                <a:latin typeface="Microsoft Sans Serif"/>
                <a:cs typeface="Microsoft Sans Serif"/>
              </a:rPr>
              <a:t>ул.</a:t>
            </a:r>
            <a:r>
              <a:rPr sz="11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Старокубанская,</a:t>
            </a:r>
            <a:r>
              <a:rPr sz="1150" spc="1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86 </a:t>
            </a:r>
            <a:r>
              <a:rPr sz="1150" spc="45" dirty="0">
                <a:solidFill>
                  <a:srgbClr val="FFFFFF"/>
                </a:solidFill>
                <a:latin typeface="Microsoft Sans Serif"/>
                <a:cs typeface="Microsoft Sans Serif"/>
                <a:hlinkClick r:id="rId5"/>
              </a:rPr>
              <a:t>http://www.gibdd.ru</a:t>
            </a:r>
            <a:endParaRPr sz="11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" y="698626"/>
            <a:ext cx="3917619" cy="16611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26"/>
            <a:ext cx="5289550" cy="629920"/>
          </a:xfrm>
          <a:custGeom>
            <a:avLst/>
            <a:gdLst/>
            <a:ahLst/>
            <a:cxnLst/>
            <a:rect l="l" t="t" r="r" b="b"/>
            <a:pathLst>
              <a:path w="5289550" h="629920">
                <a:moveTo>
                  <a:pt x="5288280" y="629920"/>
                </a:moveTo>
                <a:lnTo>
                  <a:pt x="0" y="629920"/>
                </a:lnTo>
                <a:lnTo>
                  <a:pt x="0" y="0"/>
                </a:lnTo>
                <a:lnTo>
                  <a:pt x="5288280" y="0"/>
                </a:lnTo>
                <a:lnTo>
                  <a:pt x="5288280" y="629920"/>
                </a:lnTo>
                <a:close/>
              </a:path>
            </a:pathLst>
          </a:custGeom>
          <a:solidFill>
            <a:srgbClr val="233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82679" y="383666"/>
            <a:ext cx="13849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nAMRTKA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QfïR</a:t>
            </a:r>
            <a:r>
              <a:rPr sz="9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PO§HTEfïEÛ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5950" y="939927"/>
            <a:ext cx="4150995" cy="419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9055" marR="76835" indent="21336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«Родители</a:t>
            </a:r>
            <a:r>
              <a:rPr sz="1200" spc="40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несут</a:t>
            </a:r>
            <a:r>
              <a:rPr sz="1200" spc="3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ответственность</a:t>
            </a:r>
            <a:r>
              <a:rPr sz="1200" spc="30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за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воспитание</a:t>
            </a:r>
            <a:r>
              <a:rPr sz="1200" spc="1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1F1F1F"/>
                </a:solidFill>
                <a:latin typeface="Calibri"/>
                <a:cs typeface="Calibri"/>
              </a:rPr>
              <a:t>и</a:t>
            </a:r>
            <a:r>
              <a:rPr sz="1200" spc="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развитие</a:t>
            </a:r>
            <a:r>
              <a:rPr sz="1200" spc="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своих</a:t>
            </a:r>
            <a:r>
              <a:rPr sz="1200" spc="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детей.</a:t>
            </a:r>
            <a:r>
              <a:rPr sz="1200" spc="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Они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обязаны</a:t>
            </a:r>
            <a:r>
              <a:rPr sz="1200" spc="409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заботиться</a:t>
            </a:r>
            <a:r>
              <a:rPr sz="1200" spc="4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о</a:t>
            </a:r>
            <a:r>
              <a:rPr sz="1200" spc="3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здоровье,</a:t>
            </a:r>
            <a:r>
              <a:rPr sz="1200" spc="409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физи-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ческом,</a:t>
            </a:r>
            <a:r>
              <a:rPr sz="1200" spc="1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психическом,</a:t>
            </a:r>
            <a:r>
              <a:rPr sz="1200" spc="1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духовном</a:t>
            </a:r>
            <a:r>
              <a:rPr sz="1200" spc="2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1F1F1F"/>
                </a:solidFill>
                <a:latin typeface="Calibri"/>
                <a:cs typeface="Calibri"/>
              </a:rPr>
              <a:t>и</a:t>
            </a:r>
            <a:r>
              <a:rPr sz="1200" spc="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нрав-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ственном</a:t>
            </a:r>
            <a:r>
              <a:rPr sz="1200" spc="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развитии</a:t>
            </a:r>
            <a:r>
              <a:rPr sz="1200" spc="7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своих</a:t>
            </a:r>
            <a:r>
              <a:rPr sz="1200" spc="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детеи».</a:t>
            </a:r>
            <a:endParaRPr sz="1200">
              <a:latin typeface="Calibri"/>
              <a:cs typeface="Calibri"/>
            </a:endParaRPr>
          </a:p>
          <a:p>
            <a:pPr marR="78740" algn="r">
              <a:lnSpc>
                <a:spcPct val="100000"/>
              </a:lnSpc>
            </a:pPr>
            <a:r>
              <a:rPr sz="1200" spc="200" dirty="0">
                <a:solidFill>
                  <a:srgbClr val="1F1F1F"/>
                </a:solidFill>
                <a:latin typeface="Calibri"/>
                <a:cs typeface="Calibri"/>
              </a:rPr>
              <a:t>(Статья</a:t>
            </a:r>
            <a:r>
              <a:rPr sz="1200" spc="-10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195" dirty="0">
                <a:solidFill>
                  <a:srgbClr val="1F1F1F"/>
                </a:solidFill>
                <a:latin typeface="Calibri"/>
                <a:cs typeface="Calibri"/>
              </a:rPr>
              <a:t>бЈ</a:t>
            </a:r>
            <a:r>
              <a:rPr sz="1200" spc="-10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Семейхоzо</a:t>
            </a:r>
            <a:r>
              <a:rPr sz="1200" spc="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коЭехсо</a:t>
            </a:r>
            <a:endParaRPr sz="1200">
              <a:latin typeface="Calibri"/>
              <a:cs typeface="Calibri"/>
            </a:endParaRPr>
          </a:p>
          <a:p>
            <a:pPr marR="89535" algn="r">
              <a:lnSpc>
                <a:spcPct val="100000"/>
              </a:lnSpc>
            </a:pPr>
            <a:r>
              <a:rPr sz="1200" i="1" dirty="0">
                <a:solidFill>
                  <a:srgbClr val="1F1F1F"/>
                </a:solidFill>
                <a:latin typeface="Calibri"/>
                <a:cs typeface="Calibri"/>
              </a:rPr>
              <a:t>Российской</a:t>
            </a:r>
            <a:r>
              <a:rPr sz="1200" i="1" spc="3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ФеdероцппЈ</a:t>
            </a:r>
            <a:endParaRPr sz="1200">
              <a:latin typeface="Calibri"/>
              <a:cs typeface="Calibri"/>
            </a:endParaRPr>
          </a:p>
          <a:p>
            <a:pPr marL="12700" marR="6350" indent="216535" algn="r">
              <a:lnSpc>
                <a:spcPts val="1440"/>
              </a:lnSpc>
              <a:spcBef>
                <a:spcPts val="1145"/>
              </a:spcBef>
            </a:pPr>
            <a:r>
              <a:rPr sz="1300" spc="-75" dirty="0">
                <a:solidFill>
                  <a:srgbClr val="1F1F1F"/>
                </a:solidFill>
                <a:latin typeface="Calibri"/>
                <a:cs typeface="Calibri"/>
              </a:rPr>
              <a:t>Ежегодно</a:t>
            </a:r>
            <a:r>
              <a:rPr sz="1300" spc="17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на</a:t>
            </a:r>
            <a:r>
              <a:rPr sz="1300" spc="10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1F1F1F"/>
                </a:solidFill>
                <a:latin typeface="Calibri"/>
                <a:cs typeface="Calibri"/>
              </a:rPr>
              <a:t>дорогах</a:t>
            </a:r>
            <a:r>
              <a:rPr sz="1300" spc="1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Кубани</a:t>
            </a:r>
            <a:r>
              <a:rPr sz="1300" spc="1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300" spc="7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70" dirty="0">
                <a:solidFill>
                  <a:srgbClr val="1F1F1F"/>
                </a:solidFill>
                <a:latin typeface="Calibri"/>
                <a:cs typeface="Calibri"/>
              </a:rPr>
              <a:t>результате</a:t>
            </a:r>
            <a:r>
              <a:rPr sz="1300" spc="1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80" dirty="0">
                <a:solidFill>
                  <a:srgbClr val="1F1F1F"/>
                </a:solidFill>
                <a:latin typeface="Calibri"/>
                <a:cs typeface="Calibri"/>
              </a:rPr>
              <a:t>дорожно-</a:t>
            </a:r>
            <a:r>
              <a:rPr sz="1300" spc="-20" dirty="0">
                <a:solidFill>
                  <a:srgbClr val="1F1F1F"/>
                </a:solidFill>
                <a:latin typeface="Calibri"/>
                <a:cs typeface="Calibri"/>
              </a:rPr>
              <a:t>транс- </a:t>
            </a: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портных</a:t>
            </a:r>
            <a:r>
              <a:rPr sz="1300" spc="1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1F1F1F"/>
                </a:solidFill>
                <a:latin typeface="Calibri"/>
                <a:cs typeface="Calibri"/>
              </a:rPr>
              <a:t>происшествий</a:t>
            </a:r>
            <a:r>
              <a:rPr sz="1300" spc="1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получают</a:t>
            </a:r>
            <a:r>
              <a:rPr sz="1300" spc="1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1F1F1F"/>
                </a:solidFill>
                <a:latin typeface="Calibri"/>
                <a:cs typeface="Calibri"/>
              </a:rPr>
              <a:t>травмы</a:t>
            </a:r>
            <a:r>
              <a:rPr sz="1300" spc="7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1F1F1F"/>
                </a:solidFill>
                <a:latin typeface="Calibri"/>
                <a:cs typeface="Calibri"/>
              </a:rPr>
              <a:t>более</a:t>
            </a:r>
            <a:r>
              <a:rPr sz="1300" spc="10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1F1F1F"/>
                </a:solidFill>
                <a:latin typeface="Calibri"/>
                <a:cs typeface="Calibri"/>
              </a:rPr>
              <a:t>800</a:t>
            </a:r>
            <a:r>
              <a:rPr sz="1300" spc="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1F1F1F"/>
                </a:solidFill>
                <a:latin typeface="Calibri"/>
                <a:cs typeface="Calibri"/>
              </a:rPr>
              <a:t>несовер- </a:t>
            </a:r>
            <a:r>
              <a:rPr sz="1300" spc="-75" dirty="0">
                <a:solidFill>
                  <a:srgbClr val="1F1F1F"/>
                </a:solidFill>
                <a:latin typeface="Calibri"/>
                <a:cs typeface="Calibri"/>
              </a:rPr>
              <a:t>шеннолетних.</a:t>
            </a:r>
            <a:r>
              <a:rPr sz="1300" spc="1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300" spc="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75" dirty="0">
                <a:solidFill>
                  <a:srgbClr val="1F1F1F"/>
                </a:solidFill>
                <a:latin typeface="Calibri"/>
                <a:cs typeface="Calibri"/>
              </a:rPr>
              <a:t>каждом</a:t>
            </a:r>
            <a:r>
              <a:rPr sz="1300" spc="10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90" dirty="0">
                <a:solidFill>
                  <a:srgbClr val="1F1F1F"/>
                </a:solidFill>
                <a:latin typeface="Calibri"/>
                <a:cs typeface="Calibri"/>
              </a:rPr>
              <a:t>б-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м</a:t>
            </a:r>
            <a:r>
              <a:rPr sz="1300" spc="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1F1F1F"/>
                </a:solidFill>
                <a:latin typeface="Calibri"/>
                <a:cs typeface="Calibri"/>
              </a:rPr>
              <a:t>случае</a:t>
            </a:r>
            <a:r>
              <a:rPr sz="1300" spc="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1F1F1F"/>
                </a:solidFill>
                <a:latin typeface="Calibri"/>
                <a:cs typeface="Calibri"/>
              </a:rPr>
              <a:t>они</a:t>
            </a:r>
            <a:r>
              <a:rPr sz="1300" spc="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1F1F1F"/>
                </a:solidFill>
                <a:latin typeface="Calibri"/>
                <a:cs typeface="Calibri"/>
              </a:rPr>
              <a:t>являются</a:t>
            </a:r>
            <a:r>
              <a:rPr sz="1300" spc="1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1F1F1F"/>
                </a:solidFill>
                <a:latin typeface="Calibri"/>
                <a:cs typeface="Calibri"/>
              </a:rPr>
              <a:t>водителями </a:t>
            </a:r>
            <a:r>
              <a:rPr sz="1300" spc="-75" dirty="0">
                <a:solidFill>
                  <a:srgbClr val="1F1F1F"/>
                </a:solidFill>
                <a:latin typeface="Calibri"/>
                <a:cs typeface="Calibri"/>
              </a:rPr>
              <a:t>вело-</a:t>
            </a:r>
            <a:r>
              <a:rPr sz="130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75" dirty="0">
                <a:solidFill>
                  <a:srgbClr val="1F1F1F"/>
                </a:solidFill>
                <a:latin typeface="Calibri"/>
                <a:cs typeface="Calibri"/>
              </a:rPr>
              <a:t>или</a:t>
            </a: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75" dirty="0">
                <a:solidFill>
                  <a:srgbClr val="1F1F1F"/>
                </a:solidFill>
                <a:latin typeface="Calibri"/>
                <a:cs typeface="Calibri"/>
              </a:rPr>
              <a:t>мототранспорта,</a:t>
            </a:r>
            <a:r>
              <a:rPr sz="1300" spc="-1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80" dirty="0">
                <a:solidFill>
                  <a:srgbClr val="1F1F1F"/>
                </a:solidFill>
                <a:latin typeface="Calibri"/>
                <a:cs typeface="Calibri"/>
              </a:rPr>
              <a:t>передвигаются</a:t>
            </a:r>
            <a:r>
              <a:rPr sz="1300" spc="1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65" dirty="0">
                <a:solidFill>
                  <a:srgbClr val="1F1F1F"/>
                </a:solidFill>
                <a:latin typeface="Calibri"/>
                <a:cs typeface="Calibri"/>
              </a:rPr>
              <a:t>на</a:t>
            </a:r>
            <a:r>
              <a:rPr sz="1300" spc="-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1F1F1F"/>
                </a:solidFill>
                <a:latin typeface="Calibri"/>
                <a:cs typeface="Calibri"/>
              </a:rPr>
              <a:t>электросамокатах. </a:t>
            </a:r>
            <a:r>
              <a:rPr sz="1300" spc="-30" dirty="0">
                <a:solidFill>
                  <a:srgbClr val="1F1F1F"/>
                </a:solidFill>
                <a:latin typeface="Calibri"/>
                <a:cs typeface="Calibri"/>
              </a:rPr>
              <a:t>Большинство</a:t>
            </a:r>
            <a:r>
              <a:rPr sz="1300" spc="3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причин</a:t>
            </a:r>
            <a:r>
              <a:rPr sz="1300" spc="3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1F1F1F"/>
                </a:solidFill>
                <a:latin typeface="Calibri"/>
                <a:cs typeface="Calibri"/>
              </a:rPr>
              <a:t>дорожно-</a:t>
            </a:r>
            <a:r>
              <a:rPr sz="1300" spc="-30" dirty="0">
                <a:solidFill>
                  <a:srgbClr val="1F1F1F"/>
                </a:solidFill>
                <a:latin typeface="Calibri"/>
                <a:cs typeface="Calibri"/>
              </a:rPr>
              <a:t>транспортных</a:t>
            </a:r>
            <a:r>
              <a:rPr sz="1300" spc="27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происше- ствий</a:t>
            </a:r>
            <a:r>
              <a:rPr sz="1300" spc="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сопряжено</a:t>
            </a:r>
            <a:r>
              <a:rPr sz="1300" spc="11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с</a:t>
            </a:r>
            <a:r>
              <a:rPr sz="1300" spc="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1F1F1F"/>
                </a:solidFill>
                <a:latin typeface="Calibri"/>
                <a:cs typeface="Calibri"/>
              </a:rPr>
              <a:t>недостаточным</a:t>
            </a:r>
            <a:r>
              <a:rPr sz="1300" spc="1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1F1F1F"/>
                </a:solidFill>
                <a:latin typeface="Calibri"/>
                <a:cs typeface="Calibri"/>
              </a:rPr>
              <a:t>возрастом</a:t>
            </a:r>
            <a:r>
              <a:rPr sz="1300" spc="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1F1F1F"/>
                </a:solidFill>
                <a:latin typeface="Calibri"/>
                <a:cs typeface="Calibri"/>
              </a:rPr>
              <a:t>водителя</a:t>
            </a:r>
            <a:r>
              <a:rPr sz="1300" spc="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и</a:t>
            </a:r>
            <a:r>
              <a:rPr sz="1300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1F1F1F"/>
                </a:solidFill>
                <a:latin typeface="Calibri"/>
                <a:cs typeface="Calibri"/>
              </a:rPr>
              <a:t>от-</a:t>
            </a:r>
            <a:endParaRPr sz="1300">
              <a:latin typeface="Calibri"/>
              <a:cs typeface="Calibri"/>
            </a:endParaRPr>
          </a:p>
          <a:p>
            <a:pPr marL="14604" algn="just">
              <a:lnSpc>
                <a:spcPts val="1350"/>
              </a:lnSpc>
            </a:pPr>
            <a:r>
              <a:rPr sz="1300" spc="-35" dirty="0">
                <a:solidFill>
                  <a:srgbClr val="1F1F1F"/>
                </a:solidFill>
                <a:latin typeface="Calibri"/>
                <a:cs typeface="Calibri"/>
              </a:rPr>
              <a:t>сутствием</a:t>
            </a:r>
            <a:r>
              <a:rPr sz="1300" spc="-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1F1F1F"/>
                </a:solidFill>
                <a:latin typeface="Calibri"/>
                <a:cs typeface="Calibri"/>
              </a:rPr>
              <a:t>у</a:t>
            </a:r>
            <a:r>
              <a:rPr sz="1300" spc="-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1F1F1F"/>
                </a:solidFill>
                <a:latin typeface="Calibri"/>
                <a:cs typeface="Calibri"/>
              </a:rPr>
              <a:t>него</a:t>
            </a:r>
            <a:r>
              <a:rPr sz="1300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65" dirty="0">
                <a:solidFill>
                  <a:srgbClr val="1F1F1F"/>
                </a:solidFill>
                <a:latin typeface="Calibri"/>
                <a:cs typeface="Calibri"/>
              </a:rPr>
              <a:t>необходимых</a:t>
            </a:r>
            <a:r>
              <a:rPr sz="1300" spc="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1F1F1F"/>
                </a:solidFill>
                <a:latin typeface="Calibri"/>
                <a:cs typeface="Calibri"/>
              </a:rPr>
              <a:t>навыков</a:t>
            </a:r>
            <a:r>
              <a:rPr sz="1300" spc="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управления.</a:t>
            </a:r>
            <a:endParaRPr sz="1300">
              <a:latin typeface="Calibri"/>
              <a:cs typeface="Calibri"/>
            </a:endParaRPr>
          </a:p>
          <a:p>
            <a:pPr marL="12700" marR="5080" indent="216535" algn="just">
              <a:lnSpc>
                <a:spcPts val="1440"/>
              </a:lnSpc>
              <a:spcBef>
                <a:spcPts val="90"/>
              </a:spcBef>
            </a:pP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Не</a:t>
            </a:r>
            <a:r>
              <a:rPr sz="130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вызывает</a:t>
            </a:r>
            <a:r>
              <a:rPr sz="1300" spc="10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1F1F1F"/>
                </a:solidFill>
                <a:latin typeface="Calibri"/>
                <a:cs typeface="Calibri"/>
              </a:rPr>
              <a:t>сомнений</a:t>
            </a:r>
            <a:r>
              <a:rPr sz="1300" spc="1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тот</a:t>
            </a:r>
            <a:r>
              <a:rPr sz="1300" spc="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факт,</a:t>
            </a:r>
            <a:r>
              <a:rPr sz="1300" spc="7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что</a:t>
            </a:r>
            <a:r>
              <a:rPr sz="1300" spc="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наличие</a:t>
            </a:r>
            <a:r>
              <a:rPr sz="1300" spc="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на</a:t>
            </a:r>
            <a:r>
              <a:rPr sz="1300" spc="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отече- </a:t>
            </a:r>
            <a:r>
              <a:rPr sz="1300" spc="-25" dirty="0">
                <a:solidFill>
                  <a:srgbClr val="1F1F1F"/>
                </a:solidFill>
                <a:latin typeface="Calibri"/>
                <a:cs typeface="Calibri"/>
              </a:rPr>
              <a:t>ственном</a:t>
            </a:r>
            <a:r>
              <a:rPr sz="1300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рынке</a:t>
            </a:r>
            <a:r>
              <a:rPr sz="1300" spc="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1F1F1F"/>
                </a:solidFill>
                <a:latin typeface="Calibri"/>
                <a:cs typeface="Calibri"/>
              </a:rPr>
              <a:t>технологичных,</a:t>
            </a:r>
            <a:r>
              <a:rPr sz="1300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1F1F1F"/>
                </a:solidFill>
                <a:latin typeface="Calibri"/>
                <a:cs typeface="Calibri"/>
              </a:rPr>
              <a:t>скоростных</a:t>
            </a:r>
            <a:r>
              <a:rPr sz="1300" spc="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1F1F1F"/>
                </a:solidFill>
                <a:latin typeface="Calibri"/>
                <a:cs typeface="Calibri"/>
              </a:rPr>
              <a:t>велосипедов</a:t>
            </a:r>
            <a:r>
              <a:rPr sz="1300" spc="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и 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спортивного</a:t>
            </a:r>
            <a:r>
              <a:rPr sz="1300" spc="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инвентаря</a:t>
            </a:r>
            <a:r>
              <a:rPr sz="1300" spc="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будет</a:t>
            </a:r>
            <a:r>
              <a:rPr sz="130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способствовать</a:t>
            </a:r>
            <a:r>
              <a:rPr sz="1300" spc="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росту</a:t>
            </a:r>
            <a:r>
              <a:rPr sz="1300" spc="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транс- портной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активности</a:t>
            </a:r>
            <a:r>
              <a:rPr sz="1300" spc="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1F1F1F"/>
                </a:solidFill>
                <a:latin typeface="Calibri"/>
                <a:cs typeface="Calibri"/>
              </a:rPr>
              <a:t>детей,</a:t>
            </a:r>
            <a:r>
              <a:rPr sz="130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1F1F1F"/>
                </a:solidFill>
                <a:latin typeface="Calibri"/>
                <a:cs typeface="Calibri"/>
              </a:rPr>
              <a:t>увеличению</a:t>
            </a:r>
            <a:r>
              <a:rPr sz="130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1F1F1F"/>
                </a:solidFill>
                <a:latin typeface="Calibri"/>
                <a:cs typeface="Calibri"/>
              </a:rPr>
              <a:t>дальности</a:t>
            </a:r>
            <a:r>
              <a:rPr sz="1300" spc="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и</a:t>
            </a:r>
            <a:r>
              <a:rPr sz="1300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разно- </a:t>
            </a:r>
            <a:r>
              <a:rPr sz="1300" spc="-40" dirty="0">
                <a:solidFill>
                  <a:srgbClr val="1F1F1F"/>
                </a:solidFill>
                <a:latin typeface="Calibri"/>
                <a:cs typeface="Calibri"/>
              </a:rPr>
              <a:t>образия</a:t>
            </a:r>
            <a:r>
              <a:rPr sz="130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1F1F1F"/>
                </a:solidFill>
                <a:latin typeface="Calibri"/>
                <a:cs typeface="Calibri"/>
              </a:rPr>
              <a:t>маршрутов</a:t>
            </a:r>
            <a:r>
              <a:rPr sz="1300" spc="-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1F1F1F"/>
                </a:solidFill>
                <a:latin typeface="Calibri"/>
                <a:cs typeface="Calibri"/>
              </a:rPr>
              <a:t>их</a:t>
            </a:r>
            <a:r>
              <a:rPr sz="130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движения.</a:t>
            </a:r>
            <a:endParaRPr sz="1300">
              <a:latin typeface="Calibri"/>
              <a:cs typeface="Calibri"/>
            </a:endParaRPr>
          </a:p>
          <a:p>
            <a:pPr marL="12700" marR="6350" indent="216535" algn="just">
              <a:lnSpc>
                <a:spcPts val="1440"/>
              </a:lnSpc>
            </a:pP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300" spc="1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1F1F1F"/>
                </a:solidFill>
                <a:latin typeface="Calibri"/>
                <a:cs typeface="Calibri"/>
              </a:rPr>
              <a:t>группу</a:t>
            </a:r>
            <a:r>
              <a:rPr sz="1300" spc="2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1F1F1F"/>
                </a:solidFill>
                <a:latin typeface="Calibri"/>
                <a:cs typeface="Calibri"/>
              </a:rPr>
              <a:t>риска</a:t>
            </a:r>
            <a:r>
              <a:rPr sz="1300" spc="1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60" dirty="0">
                <a:solidFill>
                  <a:srgbClr val="1F1F1F"/>
                </a:solidFill>
                <a:latin typeface="Calibri"/>
                <a:cs typeface="Calibri"/>
              </a:rPr>
              <a:t>попадают</a:t>
            </a:r>
            <a:r>
              <a:rPr sz="1300" spc="2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1F1F1F"/>
                </a:solidFill>
                <a:latin typeface="Calibri"/>
                <a:cs typeface="Calibri"/>
              </a:rPr>
              <a:t>учащиеся</a:t>
            </a:r>
            <a:r>
              <a:rPr sz="1300" spc="1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270" dirty="0">
                <a:solidFill>
                  <a:srgbClr val="1F1F1F"/>
                </a:solidFill>
                <a:latin typeface="Calibri"/>
                <a:cs typeface="Calibri"/>
              </a:rPr>
              <a:t>б—</a:t>
            </a:r>
            <a:r>
              <a:rPr sz="1300" spc="-190" dirty="0">
                <a:solidFill>
                  <a:srgbClr val="1F1F1F"/>
                </a:solidFill>
                <a:latin typeface="Calibri"/>
                <a:cs typeface="Calibri"/>
              </a:rPr>
              <a:t>9</a:t>
            </a:r>
            <a:r>
              <a:rPr sz="1300" spc="1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1F1F1F"/>
                </a:solidFill>
                <a:latin typeface="Calibri"/>
                <a:cs typeface="Calibri"/>
              </a:rPr>
              <a:t>классов.</a:t>
            </a:r>
            <a:r>
              <a:rPr sz="1300" spc="2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80" dirty="0">
                <a:solidFill>
                  <a:srgbClr val="1F1F1F"/>
                </a:solidFill>
                <a:latin typeface="Calibri"/>
                <a:cs typeface="Calibri"/>
              </a:rPr>
              <a:t>Данную</a:t>
            </a:r>
            <a:r>
              <a:rPr sz="130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1F1F1F"/>
                </a:solidFill>
                <a:latin typeface="Calibri"/>
                <a:cs typeface="Calibri"/>
              </a:rPr>
              <a:t>группу </a:t>
            </a: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отличает</a:t>
            </a:r>
            <a:r>
              <a:rPr sz="1300" spc="-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1F1F1F"/>
                </a:solidFill>
                <a:latin typeface="Calibri"/>
                <a:cs typeface="Calibri"/>
              </a:rPr>
              <a:t>и</a:t>
            </a:r>
            <a:r>
              <a:rPr sz="1300" spc="-70" dirty="0">
                <a:solidFill>
                  <a:srgbClr val="1F1F1F"/>
                </a:solidFill>
                <a:latin typeface="Calibri"/>
                <a:cs typeface="Calibri"/>
              </a:rPr>
              <a:t> самый</a:t>
            </a: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1F1F1F"/>
                </a:solidFill>
                <a:latin typeface="Calibri"/>
                <a:cs typeface="Calibri"/>
              </a:rPr>
              <a:t>высокий</a:t>
            </a:r>
            <a:r>
              <a:rPr sz="130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1F1F1F"/>
                </a:solidFill>
                <a:latin typeface="Calibri"/>
                <a:cs typeface="Calibri"/>
              </a:rPr>
              <a:t>показатель</a:t>
            </a:r>
            <a:r>
              <a:rPr sz="1300" spc="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1F1F1F"/>
                </a:solidFill>
                <a:latin typeface="Calibri"/>
                <a:cs typeface="Calibri"/>
              </a:rPr>
              <a:t>противоправно-</a:t>
            </a:r>
            <a:r>
              <a:rPr sz="1300" spc="-20" dirty="0">
                <a:solidFill>
                  <a:srgbClr val="1F1F1F"/>
                </a:solidFill>
                <a:latin typeface="Calibri"/>
                <a:cs typeface="Calibri"/>
              </a:rPr>
              <a:t> го</a:t>
            </a: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65" dirty="0">
                <a:solidFill>
                  <a:srgbClr val="1F1F1F"/>
                </a:solidFill>
                <a:latin typeface="Calibri"/>
                <a:cs typeface="Calibri"/>
              </a:rPr>
              <a:t>поведения.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662" y="5257926"/>
            <a:ext cx="4134485" cy="1609725"/>
          </a:xfrm>
          <a:prstGeom prst="rect">
            <a:avLst/>
          </a:prstGeom>
          <a:ln w="9146">
            <a:solidFill>
              <a:srgbClr val="CF1F28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40005" algn="ctr">
              <a:lnSpc>
                <a:spcPct val="100000"/>
              </a:lnSpc>
              <a:spcBef>
                <a:spcPts val="370"/>
              </a:spcBef>
            </a:pPr>
            <a:r>
              <a:rPr sz="1150" spc="75" dirty="0">
                <a:solidFill>
                  <a:srgbClr val="D1232A"/>
                </a:solidFill>
                <a:latin typeface="Calibri"/>
                <a:cs typeface="Calibri"/>
              </a:rPr>
              <a:t>Уважаемые</a:t>
            </a:r>
            <a:r>
              <a:rPr sz="1150" spc="5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150" spc="45" dirty="0">
                <a:solidFill>
                  <a:srgbClr val="D1232A"/>
                </a:solidFill>
                <a:latin typeface="Calibri"/>
                <a:cs typeface="Calibri"/>
              </a:rPr>
              <a:t>родители!</a:t>
            </a:r>
            <a:endParaRPr sz="115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60"/>
              </a:spcBef>
            </a:pPr>
            <a:r>
              <a:rPr sz="1150" spc="50" dirty="0">
                <a:solidFill>
                  <a:srgbClr val="233F8E"/>
                </a:solidFill>
                <a:latin typeface="Calibri"/>
                <a:cs typeface="Calibri"/>
              </a:rPr>
              <a:t>Отсутствие</a:t>
            </a:r>
            <a:r>
              <a:rPr sz="1150" spc="145" dirty="0">
                <a:solidFill>
                  <a:srgbClr val="233F8E"/>
                </a:solidFill>
                <a:latin typeface="Calibri"/>
                <a:cs typeface="Calibri"/>
              </a:rPr>
              <a:t> </a:t>
            </a:r>
            <a:r>
              <a:rPr sz="1150" spc="10" dirty="0">
                <a:solidFill>
                  <a:srgbClr val="233F8E"/>
                </a:solidFill>
                <a:latin typeface="Calibri"/>
                <a:cs typeface="Calibri"/>
              </a:rPr>
              <a:t>должного</a:t>
            </a:r>
            <a:r>
              <a:rPr sz="1150" spc="140" dirty="0">
                <a:solidFill>
                  <a:srgbClr val="233F8E"/>
                </a:solidFill>
                <a:latin typeface="Calibri"/>
                <a:cs typeface="Calibri"/>
              </a:rPr>
              <a:t> </a:t>
            </a:r>
            <a:r>
              <a:rPr sz="1150" spc="45" dirty="0">
                <a:solidFill>
                  <a:srgbClr val="233F8E"/>
                </a:solidFill>
                <a:latin typeface="Calibri"/>
                <a:cs typeface="Calibri"/>
              </a:rPr>
              <a:t>контроля</a:t>
            </a:r>
            <a:endParaRPr sz="1150">
              <a:latin typeface="Calibri"/>
              <a:cs typeface="Calibri"/>
            </a:endParaRPr>
          </a:p>
          <a:p>
            <a:pPr marL="92710" marR="73025" indent="-8255" algn="ctr">
              <a:lnSpc>
                <a:spcPct val="104299"/>
              </a:lnSpc>
            </a:pPr>
            <a:r>
              <a:rPr sz="1150" spc="55" dirty="0">
                <a:solidFill>
                  <a:srgbClr val="233F8E"/>
                </a:solidFill>
                <a:latin typeface="Calibri"/>
                <a:cs typeface="Calibri"/>
              </a:rPr>
              <a:t>за</a:t>
            </a:r>
            <a:r>
              <a:rPr sz="1150" spc="30" dirty="0">
                <a:solidFill>
                  <a:srgbClr val="233F8E"/>
                </a:solidFill>
                <a:latin typeface="Calibri"/>
                <a:cs typeface="Calibri"/>
              </a:rPr>
              <a:t> </a:t>
            </a:r>
            <a:r>
              <a:rPr sz="1150" spc="55" dirty="0">
                <a:solidFill>
                  <a:srgbClr val="233F8E"/>
                </a:solidFill>
                <a:latin typeface="Calibri"/>
                <a:cs typeface="Calibri"/>
              </a:rPr>
              <a:t>времяпровождением</a:t>
            </a:r>
            <a:r>
              <a:rPr sz="1150" spc="-30" dirty="0">
                <a:solidFill>
                  <a:srgbClr val="233F8E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233F8E"/>
                </a:solidFill>
                <a:latin typeface="Calibri"/>
                <a:cs typeface="Calibri"/>
              </a:rPr>
              <a:t>детей,</a:t>
            </a:r>
            <a:r>
              <a:rPr sz="1150" spc="-10" dirty="0">
                <a:solidFill>
                  <a:srgbClr val="233F8E"/>
                </a:solidFill>
                <a:latin typeface="Calibri"/>
                <a:cs typeface="Calibri"/>
              </a:rPr>
              <a:t> </a:t>
            </a:r>
            <a:r>
              <a:rPr sz="1150" spc="55" dirty="0">
                <a:solidFill>
                  <a:srgbClr val="233F8E"/>
                </a:solidFill>
                <a:latin typeface="Calibri"/>
                <a:cs typeface="Calibri"/>
              </a:rPr>
              <a:t>нехватка времени</a:t>
            </a:r>
            <a:r>
              <a:rPr sz="1150" spc="15" dirty="0">
                <a:solidFill>
                  <a:srgbClr val="233F8E"/>
                </a:solidFill>
                <a:latin typeface="Calibri"/>
                <a:cs typeface="Calibri"/>
              </a:rPr>
              <a:t> </a:t>
            </a:r>
            <a:r>
              <a:rPr sz="1150" spc="30" dirty="0">
                <a:solidFill>
                  <a:srgbClr val="233F8E"/>
                </a:solidFill>
                <a:latin typeface="Calibri"/>
                <a:cs typeface="Calibri"/>
              </a:rPr>
              <a:t>на </a:t>
            </a:r>
            <a:r>
              <a:rPr sz="1150" spc="60" dirty="0">
                <a:solidFill>
                  <a:srgbClr val="233F8E"/>
                </a:solidFill>
                <a:latin typeface="Calibri"/>
                <a:cs typeface="Calibri"/>
              </a:rPr>
              <a:t>проверку</a:t>
            </a:r>
            <a:r>
              <a:rPr sz="1150" spc="20" dirty="0">
                <a:solidFill>
                  <a:srgbClr val="233F8E"/>
                </a:solidFill>
                <a:latin typeface="Calibri"/>
                <a:cs typeface="Calibri"/>
              </a:rPr>
              <a:t> </a:t>
            </a:r>
            <a:r>
              <a:rPr sz="1150" spc="30" dirty="0">
                <a:solidFill>
                  <a:srgbClr val="233F8E"/>
                </a:solidFill>
                <a:latin typeface="Calibri"/>
                <a:cs typeface="Calibri"/>
              </a:rPr>
              <a:t>безопасности</a:t>
            </a:r>
            <a:r>
              <a:rPr sz="1150" spc="114" dirty="0">
                <a:solidFill>
                  <a:srgbClr val="233F8E"/>
                </a:solidFill>
                <a:latin typeface="Calibri"/>
                <a:cs typeface="Calibri"/>
              </a:rPr>
              <a:t> </a:t>
            </a:r>
            <a:r>
              <a:rPr sz="1150" spc="70" dirty="0">
                <a:solidFill>
                  <a:srgbClr val="233F8E"/>
                </a:solidFill>
                <a:latin typeface="Calibri"/>
                <a:cs typeface="Calibri"/>
              </a:rPr>
              <a:t>маршрута</a:t>
            </a:r>
            <a:r>
              <a:rPr sz="1150" spc="25" dirty="0">
                <a:solidFill>
                  <a:srgbClr val="233F8E"/>
                </a:solidFill>
                <a:latin typeface="Calibri"/>
                <a:cs typeface="Calibri"/>
              </a:rPr>
              <a:t> </a:t>
            </a:r>
            <a:r>
              <a:rPr sz="1150" spc="90" dirty="0">
                <a:solidFill>
                  <a:srgbClr val="233F8E"/>
                </a:solidFill>
                <a:latin typeface="Calibri"/>
                <a:cs typeface="Calibri"/>
              </a:rPr>
              <a:t>юных</a:t>
            </a:r>
            <a:r>
              <a:rPr sz="1150" spc="-15" dirty="0">
                <a:solidFill>
                  <a:srgbClr val="233F8E"/>
                </a:solidFill>
                <a:latin typeface="Calibri"/>
                <a:cs typeface="Calibri"/>
              </a:rPr>
              <a:t> </a:t>
            </a:r>
            <a:r>
              <a:rPr sz="1150" spc="40" dirty="0">
                <a:solidFill>
                  <a:srgbClr val="233F8E"/>
                </a:solidFill>
                <a:latin typeface="Calibri"/>
                <a:cs typeface="Calibri"/>
              </a:rPr>
              <a:t>велосипедистов, </a:t>
            </a:r>
            <a:r>
              <a:rPr sz="1150" spc="20" dirty="0">
                <a:solidFill>
                  <a:srgbClr val="233F8E"/>
                </a:solidFill>
                <a:latin typeface="Calibri"/>
                <a:cs typeface="Calibri"/>
              </a:rPr>
              <a:t>беспечность</a:t>
            </a:r>
            <a:r>
              <a:rPr sz="1150" spc="150" dirty="0">
                <a:solidFill>
                  <a:srgbClr val="233F8E"/>
                </a:solidFill>
                <a:latin typeface="Calibri"/>
                <a:cs typeface="Calibri"/>
              </a:rPr>
              <a:t> </a:t>
            </a:r>
            <a:r>
              <a:rPr sz="1150" spc="50" dirty="0">
                <a:solidFill>
                  <a:srgbClr val="233F8E"/>
                </a:solidFill>
                <a:latin typeface="Calibri"/>
                <a:cs typeface="Calibri"/>
              </a:rPr>
              <a:t>при</a:t>
            </a:r>
            <a:r>
              <a:rPr sz="1150" spc="110" dirty="0">
                <a:solidFill>
                  <a:srgbClr val="233F8E"/>
                </a:solidFill>
                <a:latin typeface="Calibri"/>
                <a:cs typeface="Calibri"/>
              </a:rPr>
              <a:t> </a:t>
            </a:r>
            <a:r>
              <a:rPr sz="1150" spc="75" dirty="0">
                <a:solidFill>
                  <a:srgbClr val="233F8E"/>
                </a:solidFill>
                <a:latin typeface="Calibri"/>
                <a:cs typeface="Calibri"/>
              </a:rPr>
              <a:t>выборе</a:t>
            </a:r>
            <a:r>
              <a:rPr sz="1150" spc="20" dirty="0">
                <a:solidFill>
                  <a:srgbClr val="233F8E"/>
                </a:solidFill>
                <a:latin typeface="Calibri"/>
                <a:cs typeface="Calibri"/>
              </a:rPr>
              <a:t> </a:t>
            </a:r>
            <a:r>
              <a:rPr sz="1150" spc="45" dirty="0">
                <a:solidFill>
                  <a:srgbClr val="233F8E"/>
                </a:solidFill>
                <a:latin typeface="Calibri"/>
                <a:cs typeface="Calibri"/>
              </a:rPr>
              <a:t>подарка</a:t>
            </a:r>
            <a:endParaRPr sz="1150">
              <a:latin typeface="Calibri"/>
              <a:cs typeface="Calibri"/>
            </a:endParaRPr>
          </a:p>
          <a:p>
            <a:pPr marL="107950" marR="87630" algn="ctr">
              <a:lnSpc>
                <a:spcPct val="104299"/>
              </a:lnSpc>
            </a:pPr>
            <a:r>
              <a:rPr sz="1150" spc="60" dirty="0">
                <a:solidFill>
                  <a:srgbClr val="233F8E"/>
                </a:solidFill>
                <a:latin typeface="Calibri"/>
                <a:cs typeface="Calibri"/>
              </a:rPr>
              <a:t>в</a:t>
            </a:r>
            <a:r>
              <a:rPr sz="1150" spc="40" dirty="0">
                <a:solidFill>
                  <a:srgbClr val="233F8E"/>
                </a:solidFill>
                <a:latin typeface="Calibri"/>
                <a:cs typeface="Calibri"/>
              </a:rPr>
              <a:t> </a:t>
            </a:r>
            <a:r>
              <a:rPr sz="1150" spc="55" dirty="0">
                <a:solidFill>
                  <a:srgbClr val="233F8E"/>
                </a:solidFill>
                <a:latin typeface="Calibri"/>
                <a:cs typeface="Calibri"/>
              </a:rPr>
              <a:t>виде</a:t>
            </a:r>
            <a:r>
              <a:rPr sz="1150" spc="-10" dirty="0">
                <a:solidFill>
                  <a:srgbClr val="233F8E"/>
                </a:solidFill>
                <a:latin typeface="Calibri"/>
                <a:cs typeface="Calibri"/>
              </a:rPr>
              <a:t> </a:t>
            </a:r>
            <a:r>
              <a:rPr sz="1150" spc="30" dirty="0">
                <a:solidFill>
                  <a:srgbClr val="233F8E"/>
                </a:solidFill>
                <a:latin typeface="Calibri"/>
                <a:cs typeface="Calibri"/>
              </a:rPr>
              <a:t>мопеда,</a:t>
            </a:r>
            <a:r>
              <a:rPr sz="1150" spc="15" dirty="0">
                <a:solidFill>
                  <a:srgbClr val="233F8E"/>
                </a:solidFill>
                <a:latin typeface="Calibri"/>
                <a:cs typeface="Calibri"/>
              </a:rPr>
              <a:t> </a:t>
            </a:r>
            <a:r>
              <a:rPr sz="1150" spc="50" dirty="0">
                <a:solidFill>
                  <a:srgbClr val="233F8E"/>
                </a:solidFill>
                <a:latin typeface="Calibri"/>
                <a:cs typeface="Calibri"/>
              </a:rPr>
              <a:t>спортивного</a:t>
            </a:r>
            <a:r>
              <a:rPr sz="1150" spc="25" dirty="0">
                <a:solidFill>
                  <a:srgbClr val="233F8E"/>
                </a:solidFill>
                <a:latin typeface="Calibri"/>
                <a:cs typeface="Calibri"/>
              </a:rPr>
              <a:t> </a:t>
            </a:r>
            <a:r>
              <a:rPr sz="1150" spc="30" dirty="0">
                <a:solidFill>
                  <a:srgbClr val="233F8E"/>
                </a:solidFill>
                <a:latin typeface="Calibri"/>
                <a:cs typeface="Calibri"/>
              </a:rPr>
              <a:t>инвентаря,</a:t>
            </a:r>
            <a:r>
              <a:rPr sz="1150" spc="40" dirty="0">
                <a:solidFill>
                  <a:srgbClr val="233F8E"/>
                </a:solidFill>
                <a:latin typeface="Calibri"/>
                <a:cs typeface="Calibri"/>
              </a:rPr>
              <a:t> </a:t>
            </a:r>
            <a:r>
              <a:rPr sz="1150" spc="50" dirty="0">
                <a:solidFill>
                  <a:srgbClr val="233F8E"/>
                </a:solidFill>
                <a:latin typeface="Calibri"/>
                <a:cs typeface="Calibri"/>
              </a:rPr>
              <a:t>электросамоката </a:t>
            </a:r>
            <a:r>
              <a:rPr sz="1150" spc="30" dirty="0">
                <a:solidFill>
                  <a:srgbClr val="233F8E"/>
                </a:solidFill>
                <a:latin typeface="Calibri"/>
                <a:cs typeface="Calibri"/>
              </a:rPr>
              <a:t>способствуют</a:t>
            </a:r>
            <a:r>
              <a:rPr sz="1150" spc="70" dirty="0">
                <a:solidFill>
                  <a:srgbClr val="233F8E"/>
                </a:solidFill>
                <a:latin typeface="Calibri"/>
                <a:cs typeface="Calibri"/>
              </a:rPr>
              <a:t> </a:t>
            </a:r>
            <a:r>
              <a:rPr sz="1150" spc="50" dirty="0">
                <a:solidFill>
                  <a:srgbClr val="233F8E"/>
                </a:solidFill>
                <a:latin typeface="Calibri"/>
                <a:cs typeface="Calibri"/>
              </a:rPr>
              <a:t>негативной</a:t>
            </a:r>
            <a:r>
              <a:rPr sz="1150" spc="20" dirty="0">
                <a:solidFill>
                  <a:srgbClr val="233F8E"/>
                </a:solidFill>
                <a:latin typeface="Calibri"/>
                <a:cs typeface="Calibri"/>
              </a:rPr>
              <a:t> </a:t>
            </a:r>
            <a:r>
              <a:rPr sz="1150" spc="55" dirty="0">
                <a:solidFill>
                  <a:srgbClr val="233F8E"/>
                </a:solidFill>
                <a:latin typeface="Calibri"/>
                <a:cs typeface="Calibri"/>
              </a:rPr>
              <a:t>ситуации</a:t>
            </a:r>
            <a:r>
              <a:rPr sz="1150" spc="5" dirty="0">
                <a:solidFill>
                  <a:srgbClr val="233F8E"/>
                </a:solidFill>
                <a:latin typeface="Calibri"/>
                <a:cs typeface="Calibri"/>
              </a:rPr>
              <a:t> </a:t>
            </a:r>
            <a:r>
              <a:rPr sz="1150" spc="50" dirty="0">
                <a:solidFill>
                  <a:srgbClr val="233F8E"/>
                </a:solidFill>
                <a:latin typeface="Calibri"/>
                <a:cs typeface="Calibri"/>
              </a:rPr>
              <a:t>с</a:t>
            </a:r>
            <a:r>
              <a:rPr sz="1150" spc="15" dirty="0">
                <a:solidFill>
                  <a:srgbClr val="233F8E"/>
                </a:solidFill>
                <a:latin typeface="Calibri"/>
                <a:cs typeface="Calibri"/>
              </a:rPr>
              <a:t> </a:t>
            </a:r>
            <a:r>
              <a:rPr sz="1150" spc="55" dirty="0">
                <a:solidFill>
                  <a:srgbClr val="233F8E"/>
                </a:solidFill>
                <a:latin typeface="Calibri"/>
                <a:cs typeface="Calibri"/>
              </a:rPr>
              <a:t>травмированием </a:t>
            </a:r>
            <a:r>
              <a:rPr sz="1150" spc="50" dirty="0">
                <a:solidFill>
                  <a:srgbClr val="233F8E"/>
                </a:solidFill>
                <a:latin typeface="Calibri"/>
                <a:cs typeface="Calibri"/>
              </a:rPr>
              <a:t>несовершеннолетних</a:t>
            </a:r>
            <a:r>
              <a:rPr sz="1150" spc="-65" dirty="0">
                <a:solidFill>
                  <a:srgbClr val="233F8E"/>
                </a:solidFill>
                <a:latin typeface="Calibri"/>
                <a:cs typeface="Calibri"/>
              </a:rPr>
              <a:t> </a:t>
            </a:r>
            <a:r>
              <a:rPr sz="1150" spc="20" dirty="0">
                <a:solidFill>
                  <a:srgbClr val="233F8E"/>
                </a:solidFill>
                <a:latin typeface="Calibri"/>
                <a:cs typeface="Calibri"/>
              </a:rPr>
              <a:t>водителей</a:t>
            </a:r>
            <a:r>
              <a:rPr sz="1150" spc="85" dirty="0">
                <a:solidFill>
                  <a:srgbClr val="233F8E"/>
                </a:solidFill>
                <a:latin typeface="Calibri"/>
                <a:cs typeface="Calibri"/>
              </a:rPr>
              <a:t> </a:t>
            </a:r>
            <a:r>
              <a:rPr sz="1150" spc="50" dirty="0">
                <a:solidFill>
                  <a:srgbClr val="233F8E"/>
                </a:solidFill>
                <a:latin typeface="Calibri"/>
                <a:cs typeface="Calibri"/>
              </a:rPr>
              <a:t>и</a:t>
            </a:r>
            <a:r>
              <a:rPr sz="1150" spc="60" dirty="0">
                <a:solidFill>
                  <a:srgbClr val="233F8E"/>
                </a:solidFill>
                <a:latin typeface="Calibri"/>
                <a:cs typeface="Calibri"/>
              </a:rPr>
              <a:t> </a:t>
            </a:r>
            <a:r>
              <a:rPr sz="1150" spc="20" dirty="0">
                <a:solidFill>
                  <a:srgbClr val="233F8E"/>
                </a:solidFill>
                <a:latin typeface="Calibri"/>
                <a:cs typeface="Calibri"/>
              </a:rPr>
              <a:t>их</a:t>
            </a:r>
            <a:r>
              <a:rPr sz="1150" spc="114" dirty="0">
                <a:solidFill>
                  <a:srgbClr val="233F8E"/>
                </a:solidFill>
                <a:latin typeface="Calibri"/>
                <a:cs typeface="Calibri"/>
              </a:rPr>
              <a:t> </a:t>
            </a:r>
            <a:r>
              <a:rPr sz="1150" spc="40" dirty="0">
                <a:solidFill>
                  <a:srgbClr val="233F8E"/>
                </a:solidFill>
                <a:latin typeface="Calibri"/>
                <a:cs typeface="Calibri"/>
              </a:rPr>
              <a:t>пассажиров.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541" y="6778116"/>
            <a:ext cx="4192904" cy="59436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250" spc="-155" dirty="0">
                <a:solidFill>
                  <a:srgbClr val="D1232A"/>
                </a:solidFill>
                <a:latin typeface="Courier New"/>
                <a:cs typeface="Courier New"/>
              </a:rPr>
              <a:t>В]ТОЙМАМЯТКЕРАЗБЕРЕМОСNОВNЫЕМРАВйЛАДЛЯДЕТЕЙ-</a:t>
            </a:r>
            <a:r>
              <a:rPr sz="1250" spc="-110" dirty="0">
                <a:solidFill>
                  <a:srgbClr val="D1232A"/>
                </a:solidFill>
                <a:latin typeface="Courier New"/>
                <a:cs typeface="Courier New"/>
              </a:rPr>
              <a:t>ВОД@TEЛEЙ.</a:t>
            </a:r>
            <a:endParaRPr sz="1250">
              <a:latin typeface="Courier New"/>
              <a:cs typeface="Courier New"/>
            </a:endParaRPr>
          </a:p>
          <a:p>
            <a:pPr marR="30480" algn="ctr">
              <a:lnSpc>
                <a:spcPct val="100000"/>
              </a:lnSpc>
              <a:spcBef>
                <a:spcPts val="740"/>
              </a:spcBef>
            </a:pPr>
            <a:r>
              <a:rPr sz="1250" spc="-50" dirty="0">
                <a:solidFill>
                  <a:srgbClr val="1F1F1F"/>
                </a:solidFill>
                <a:latin typeface="Courier New"/>
                <a:cs typeface="Courier New"/>
              </a:rPr>
              <a:t>2</a:t>
            </a:r>
            <a:endParaRPr sz="125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7822" y="2989706"/>
            <a:ext cx="241357" cy="426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8680" y="4241926"/>
            <a:ext cx="137192" cy="152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9441" y="1080896"/>
            <a:ext cx="3525520" cy="186182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443865" indent="218440">
              <a:lnSpc>
                <a:spcPts val="1440"/>
              </a:lnSpc>
              <a:spcBef>
                <a:spcPts val="195"/>
              </a:spcBef>
              <a:tabLst>
                <a:tab pos="918210" algn="l"/>
                <a:tab pos="1659255" algn="l"/>
              </a:tabLst>
            </a:pP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Велосипед</a:t>
            </a:r>
            <a:r>
              <a:rPr sz="1250" spc="3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—</a:t>
            </a:r>
            <a:r>
              <a:rPr sz="1250" spc="4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транспортное</a:t>
            </a:r>
            <a:r>
              <a:rPr sz="1250" spc="3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средство,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которое</a:t>
            </a:r>
            <a:r>
              <a:rPr sz="1250" spc="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имеет</a:t>
            </a:r>
            <a:r>
              <a:rPr sz="125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по</a:t>
            </a:r>
            <a:r>
              <a:rPr sz="1250" spc="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крайней</a:t>
            </a:r>
            <a:r>
              <a:rPr sz="1250" spc="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мере</a:t>
            </a:r>
            <a:r>
              <a:rPr sz="1250" spc="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два</a:t>
            </a:r>
            <a:r>
              <a:rPr sz="1250" spc="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коле-</a:t>
            </a:r>
            <a:r>
              <a:rPr sz="1250" spc="5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са</a:t>
            </a:r>
            <a:r>
              <a:rPr sz="1250" spc="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и</a:t>
            </a:r>
            <a:r>
              <a:rPr sz="1250" spc="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приводится</a:t>
            </a:r>
            <a:r>
              <a:rPr sz="1250" spc="1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250" spc="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35" dirty="0">
                <a:solidFill>
                  <a:srgbClr val="1F1F1F"/>
                </a:solidFill>
                <a:latin typeface="Calibri"/>
                <a:cs typeface="Calibri"/>
              </a:rPr>
              <a:t>движение,</a:t>
            </a:r>
            <a:r>
              <a:rPr sz="1250" spc="1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как</a:t>
            </a:r>
            <a:r>
              <a:rPr sz="1250" spc="7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правило, мускульной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	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энергией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	лиц,</a:t>
            </a:r>
            <a:r>
              <a:rPr sz="1250" spc="120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находящихся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на</a:t>
            </a:r>
            <a:r>
              <a:rPr sz="1250" spc="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30" dirty="0">
                <a:solidFill>
                  <a:srgbClr val="1F1F1F"/>
                </a:solidFill>
                <a:latin typeface="Calibri"/>
                <a:cs typeface="Calibri"/>
              </a:rPr>
              <a:t>нем,</a:t>
            </a:r>
            <a:r>
              <a:rPr sz="1250" spc="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при</a:t>
            </a:r>
            <a:r>
              <a:rPr sz="125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помощи</a:t>
            </a:r>
            <a:r>
              <a:rPr sz="1250" spc="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30" dirty="0">
                <a:solidFill>
                  <a:srgbClr val="1F1F1F"/>
                </a:solidFill>
                <a:latin typeface="Calibri"/>
                <a:cs typeface="Calibri"/>
              </a:rPr>
              <a:t>педалей</a:t>
            </a:r>
            <a:r>
              <a:rPr sz="1250" spc="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или</a:t>
            </a:r>
            <a:r>
              <a:rPr sz="1250" spc="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рукояток.</a:t>
            </a:r>
            <a:endParaRPr sz="1250">
              <a:latin typeface="Calibri"/>
              <a:cs typeface="Calibri"/>
            </a:endParaRPr>
          </a:p>
          <a:p>
            <a:pPr marL="15875" marR="5080" indent="-3810">
              <a:lnSpc>
                <a:spcPts val="1440"/>
              </a:lnSpc>
            </a:pPr>
            <a:r>
              <a:rPr sz="1250" spc="-35" dirty="0">
                <a:solidFill>
                  <a:srgbClr val="1F1F1F"/>
                </a:solidFill>
                <a:latin typeface="Calibri"/>
                <a:cs typeface="Calibri"/>
              </a:rPr>
              <a:t>Может</a:t>
            </a:r>
            <a:r>
              <a:rPr sz="1250" spc="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иметь</a:t>
            </a:r>
            <a:r>
              <a:rPr sz="1250" spc="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электродвигатель</a:t>
            </a:r>
            <a:r>
              <a:rPr sz="125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номинальной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мощности,</a:t>
            </a:r>
            <a:r>
              <a:rPr sz="1250" spc="20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250" spc="1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режиме</a:t>
            </a:r>
            <a:r>
              <a:rPr sz="1250" spc="20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длительной</a:t>
            </a:r>
            <a:r>
              <a:rPr sz="1250" spc="20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нагрузки,</a:t>
            </a:r>
            <a:r>
              <a:rPr sz="1250" spc="17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35" dirty="0">
                <a:solidFill>
                  <a:srgbClr val="1F1F1F"/>
                </a:solidFill>
                <a:latin typeface="Calibri"/>
                <a:cs typeface="Calibri"/>
              </a:rPr>
              <a:t>не 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превышающей</a:t>
            </a:r>
            <a:r>
              <a:rPr sz="1250" spc="2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0,25</a:t>
            </a:r>
            <a:r>
              <a:rPr sz="1250" spc="1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Квт,</a:t>
            </a:r>
            <a:r>
              <a:rPr sz="1250" spc="1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автоматически</a:t>
            </a:r>
            <a:r>
              <a:rPr sz="1250" spc="2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отключаю- щийся</a:t>
            </a:r>
            <a:r>
              <a:rPr sz="1250" spc="-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на</a:t>
            </a:r>
            <a:r>
              <a:rPr sz="1250" spc="-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скорости</a:t>
            </a:r>
            <a:r>
              <a:rPr sz="1250" spc="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30" dirty="0">
                <a:solidFill>
                  <a:srgbClr val="1F1F1F"/>
                </a:solidFill>
                <a:latin typeface="Calibri"/>
                <a:cs typeface="Calibri"/>
              </a:rPr>
              <a:t>более</a:t>
            </a:r>
            <a:r>
              <a:rPr sz="1250" spc="-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25</a:t>
            </a:r>
            <a:r>
              <a:rPr sz="1250" spc="-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км/ч.</a:t>
            </a:r>
            <a:endParaRPr sz="1250">
              <a:latin typeface="Calibri"/>
              <a:cs typeface="Calibri"/>
            </a:endParaRPr>
          </a:p>
          <a:p>
            <a:pPr marL="231140">
              <a:lnSpc>
                <a:spcPts val="1400"/>
              </a:lnSpc>
            </a:pP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Велосипедист</a:t>
            </a:r>
            <a:r>
              <a:rPr sz="1250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—</a:t>
            </a:r>
            <a:r>
              <a:rPr sz="1250" spc="10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60" dirty="0">
                <a:solidFill>
                  <a:srgbClr val="1F1F1F"/>
                </a:solidFill>
                <a:latin typeface="Calibri"/>
                <a:cs typeface="Calibri"/>
              </a:rPr>
              <a:t>тот,</a:t>
            </a:r>
            <a:r>
              <a:rPr sz="125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кто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управляет</a:t>
            </a:r>
            <a:r>
              <a:rPr sz="1250" spc="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велосипедом.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3455" y="3915536"/>
            <a:ext cx="4144645" cy="31369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740535" marR="505459" indent="-215900">
              <a:lnSpc>
                <a:spcPts val="1440"/>
              </a:lnSpc>
              <a:spcBef>
                <a:spcPts val="195"/>
              </a:spcBef>
            </a:pP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ПEPECEKATЬ</a:t>
            </a:r>
            <a:r>
              <a:rPr sz="1250" spc="3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ДОРОГУ</a:t>
            </a:r>
            <a:r>
              <a:rPr sz="1250" spc="1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МОЖНО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ТОЛЬКО</a:t>
            </a:r>
            <a:r>
              <a:rPr sz="125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СПЕШИВШИСЬ!</a:t>
            </a:r>
            <a:endParaRPr sz="1250">
              <a:latin typeface="Calibri"/>
              <a:cs typeface="Calibri"/>
            </a:endParaRPr>
          </a:p>
          <a:p>
            <a:pPr marR="5715" algn="ctr">
              <a:lnSpc>
                <a:spcPct val="100000"/>
              </a:lnSpc>
              <a:spcBef>
                <a:spcPts val="955"/>
              </a:spcBef>
            </a:pPr>
            <a:r>
              <a:rPr sz="1400" spc="-135" dirty="0">
                <a:solidFill>
                  <a:srgbClr val="D1232A"/>
                </a:solidFill>
                <a:latin typeface="Calibri"/>
                <a:cs typeface="Calibri"/>
              </a:rPr>
              <a:t>ГДЕ</a:t>
            </a:r>
            <a:r>
              <a:rPr sz="1400" spc="-8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400" spc="-235" dirty="0">
                <a:solidFill>
                  <a:srgbClr val="D1232A"/>
                </a:solidFill>
                <a:latin typeface="Calibri"/>
                <a:cs typeface="Calibri"/>
              </a:rPr>
              <a:t>МОЖНО</a:t>
            </a:r>
            <a:r>
              <a:rPr sz="1400" spc="1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400" spc="-114" dirty="0">
                <a:solidFill>
                  <a:srgbClr val="D1232A"/>
                </a:solidFill>
                <a:latin typeface="Calibri"/>
                <a:cs typeface="Calibri"/>
              </a:rPr>
              <a:t>ЕЕРЕДВНГАТЬ£Я</a:t>
            </a:r>
            <a:r>
              <a:rPr sz="1400" spc="10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400" spc="-65" dirty="0">
                <a:solidFill>
                  <a:srgbClr val="D1232A"/>
                </a:solidFill>
                <a:latin typeface="Calibri"/>
                <a:cs typeface="Calibri"/>
              </a:rPr>
              <a:t>EA</a:t>
            </a:r>
            <a:r>
              <a:rPr sz="1400" spc="-5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D1232A"/>
                </a:solidFill>
                <a:latin typeface="Calibri"/>
                <a:cs typeface="Calibri"/>
              </a:rPr>
              <a:t>ВЕЛ0£ЕЕЕДЕ,</a:t>
            </a:r>
            <a:endParaRPr sz="1400">
              <a:latin typeface="Calibri"/>
              <a:cs typeface="Calibri"/>
            </a:endParaRPr>
          </a:p>
          <a:p>
            <a:pPr marR="13970" algn="ctr">
              <a:lnSpc>
                <a:spcPct val="100000"/>
              </a:lnSpc>
            </a:pPr>
            <a:r>
              <a:rPr sz="1400" spc="-110" dirty="0">
                <a:solidFill>
                  <a:srgbClr val="D1232A"/>
                </a:solidFill>
                <a:latin typeface="Calibri"/>
                <a:cs typeface="Calibri"/>
              </a:rPr>
              <a:t>ЗАВй£йТ</a:t>
            </a:r>
            <a:r>
              <a:rPr sz="1400" spc="5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400" spc="-220" dirty="0">
                <a:solidFill>
                  <a:srgbClr val="D1232A"/>
                </a:solidFill>
                <a:latin typeface="Calibri"/>
                <a:cs typeface="Calibri"/>
              </a:rPr>
              <a:t>ОТ</a:t>
            </a:r>
            <a:r>
              <a:rPr sz="1400" spc="-2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400" spc="-45" dirty="0">
                <a:solidFill>
                  <a:srgbClr val="D1232A"/>
                </a:solidFill>
                <a:latin typeface="Calibri"/>
                <a:cs typeface="Calibri"/>
              </a:rPr>
              <a:t>ВОЗРАСТА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400">
              <a:latin typeface="Calibri"/>
              <a:cs typeface="Calibri"/>
            </a:endParaRPr>
          </a:p>
          <a:p>
            <a:pPr marL="12700" marR="13970" algn="just">
              <a:lnSpc>
                <a:spcPct val="100000"/>
              </a:lnSpc>
            </a:pP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тротуары,</a:t>
            </a:r>
            <a:r>
              <a:rPr sz="1200" spc="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пешеходные</a:t>
            </a:r>
            <a:r>
              <a:rPr sz="120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и</a:t>
            </a:r>
            <a:r>
              <a:rPr sz="120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велопешеходные</a:t>
            </a:r>
            <a:r>
              <a:rPr sz="1200" spc="-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дорожки</a:t>
            </a:r>
            <a:r>
              <a:rPr sz="1200" spc="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на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сторо-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не</a:t>
            </a:r>
            <a:r>
              <a:rPr sz="1200" spc="-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движения</a:t>
            </a:r>
            <a:r>
              <a:rPr sz="1200" spc="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пешеходов,</a:t>
            </a:r>
            <a:r>
              <a:rPr sz="1200" spc="-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а</a:t>
            </a:r>
            <a:r>
              <a:rPr sz="1200" spc="-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также</a:t>
            </a:r>
            <a:r>
              <a:rPr sz="1200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200" spc="-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пределах</a:t>
            </a:r>
            <a:r>
              <a:rPr sz="1200" spc="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пешеходных</a:t>
            </a:r>
            <a:r>
              <a:rPr sz="1200" spc="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зон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1200">
              <a:latin typeface="Calibri"/>
              <a:cs typeface="Calibri"/>
            </a:endParaRPr>
          </a:p>
          <a:p>
            <a:pPr marL="12700" marR="10160" algn="just">
              <a:lnSpc>
                <a:spcPct val="100000"/>
              </a:lnSpc>
            </a:pP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тротуары,</a:t>
            </a:r>
            <a:r>
              <a:rPr sz="1200" spc="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пешеходные,</a:t>
            </a:r>
            <a:r>
              <a:rPr sz="1200" spc="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велосипедные</a:t>
            </a:r>
            <a:r>
              <a:rPr sz="1200" spc="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1F1F1F"/>
                </a:solidFill>
                <a:latin typeface="Calibri"/>
                <a:cs typeface="Calibri"/>
              </a:rPr>
              <a:t>и</a:t>
            </a:r>
            <a:r>
              <a:rPr sz="1200" spc="-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велопешеходные</a:t>
            </a:r>
            <a:r>
              <a:rPr sz="1200" spc="-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до-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рожки,</a:t>
            </a:r>
            <a:r>
              <a:rPr sz="120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а</a:t>
            </a:r>
            <a:r>
              <a:rPr sz="1200" spc="-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также</a:t>
            </a:r>
            <a:r>
              <a:rPr sz="1200" spc="-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200" spc="-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пределах</a:t>
            </a:r>
            <a:r>
              <a:rPr sz="1200" spc="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пешеходных</a:t>
            </a:r>
            <a:r>
              <a:rPr sz="1200" spc="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зон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200">
              <a:latin typeface="Calibri"/>
              <a:cs typeface="Calibri"/>
            </a:endParaRPr>
          </a:p>
          <a:p>
            <a:pPr marL="12700" marR="5080" algn="just">
              <a:lnSpc>
                <a:spcPct val="95600"/>
              </a:lnSpc>
            </a:pPr>
            <a:r>
              <a:rPr sz="1250" spc="-40" dirty="0">
                <a:solidFill>
                  <a:srgbClr val="1F1F1F"/>
                </a:solidFill>
                <a:latin typeface="Calibri"/>
                <a:cs typeface="Calibri"/>
              </a:rPr>
              <a:t>велосипедные,</a:t>
            </a:r>
            <a:r>
              <a:rPr sz="1250" spc="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40" dirty="0">
                <a:solidFill>
                  <a:srgbClr val="1F1F1F"/>
                </a:solidFill>
                <a:latin typeface="Calibri"/>
                <a:cs typeface="Calibri"/>
              </a:rPr>
              <a:t>велопешеходные</a:t>
            </a:r>
            <a:r>
              <a:rPr sz="1250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45" dirty="0">
                <a:solidFill>
                  <a:srgbClr val="1F1F1F"/>
                </a:solidFill>
                <a:latin typeface="Calibri"/>
                <a:cs typeface="Calibri"/>
              </a:rPr>
              <a:t>дорожки,</a:t>
            </a:r>
            <a:r>
              <a:rPr sz="1250" spc="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полоса</a:t>
            </a:r>
            <a:r>
              <a:rPr sz="1250" spc="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65" dirty="0">
                <a:solidFill>
                  <a:srgbClr val="1F1F1F"/>
                </a:solidFill>
                <a:latin typeface="Calibri"/>
                <a:cs typeface="Calibri"/>
              </a:rPr>
              <a:t>для</a:t>
            </a:r>
            <a:r>
              <a:rPr sz="1250" spc="-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велоси- 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педистов.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 Разрешается</a:t>
            </a:r>
            <a:r>
              <a:rPr sz="1250" spc="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двигаться</a:t>
            </a:r>
            <a:r>
              <a:rPr sz="1250" spc="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по</a:t>
            </a:r>
            <a:r>
              <a:rPr sz="1250" spc="-7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правому</a:t>
            </a:r>
            <a:r>
              <a:rPr sz="1250" spc="-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краю</a:t>
            </a:r>
            <a:r>
              <a:rPr sz="1250" spc="-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проезжей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части</a:t>
            </a:r>
            <a:r>
              <a:rPr sz="1250" spc="-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или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обочине</a:t>
            </a:r>
            <a:r>
              <a:rPr sz="1250" spc="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исключительно</a:t>
            </a:r>
            <a:r>
              <a:rPr sz="125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250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случаях,</a:t>
            </a:r>
            <a:r>
              <a:rPr sz="1250" spc="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оговоренных</a:t>
            </a:r>
            <a:r>
              <a:rPr sz="1250" spc="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50" dirty="0">
                <a:solidFill>
                  <a:srgbClr val="1F1F1F"/>
                </a:solidFill>
                <a:latin typeface="Calibri"/>
                <a:cs typeface="Calibri"/>
              </a:rPr>
              <a:t>в </a:t>
            </a:r>
            <a:r>
              <a:rPr sz="1250" spc="-35" dirty="0">
                <a:solidFill>
                  <a:srgbClr val="1F1F1F"/>
                </a:solidFill>
                <a:latin typeface="Calibri"/>
                <a:cs typeface="Calibri"/>
              </a:rPr>
              <a:t>разделе</a:t>
            </a:r>
            <a:r>
              <a:rPr sz="1250" spc="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40" dirty="0">
                <a:solidFill>
                  <a:srgbClr val="1F1F1F"/>
                </a:solidFill>
                <a:latin typeface="Calibri"/>
                <a:cs typeface="Calibri"/>
              </a:rPr>
              <a:t>24.2</a:t>
            </a:r>
            <a:r>
              <a:rPr sz="1250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40" dirty="0">
                <a:solidFill>
                  <a:srgbClr val="1F1F1F"/>
                </a:solidFill>
                <a:latin typeface="Calibri"/>
                <a:cs typeface="Calibri"/>
              </a:rPr>
              <a:t>ПДД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РФ</a:t>
            </a:r>
            <a:endParaRPr sz="1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852" y="3563746"/>
            <a:ext cx="4067516" cy="208533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26"/>
            <a:ext cx="5289550" cy="629920"/>
          </a:xfrm>
          <a:custGeom>
            <a:avLst/>
            <a:gdLst/>
            <a:ahLst/>
            <a:cxnLst/>
            <a:rect l="l" t="t" r="r" b="b"/>
            <a:pathLst>
              <a:path w="5289550" h="629920">
                <a:moveTo>
                  <a:pt x="5288280" y="629920"/>
                </a:moveTo>
                <a:lnTo>
                  <a:pt x="0" y="629920"/>
                </a:lnTo>
                <a:lnTo>
                  <a:pt x="0" y="0"/>
                </a:lnTo>
                <a:lnTo>
                  <a:pt x="5288280" y="0"/>
                </a:lnTo>
                <a:lnTo>
                  <a:pt x="5288280" y="629920"/>
                </a:lnTo>
                <a:close/>
              </a:path>
            </a:pathLst>
          </a:custGeom>
          <a:solidFill>
            <a:srgbClr val="233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82679" y="383666"/>
            <a:ext cx="13849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nAMRTKA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QfïR</a:t>
            </a:r>
            <a:r>
              <a:rPr sz="9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PO§HTEfïEÛ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0473" y="774827"/>
            <a:ext cx="3926204" cy="2684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7870">
              <a:lnSpc>
                <a:spcPts val="1670"/>
              </a:lnSpc>
              <a:spcBef>
                <a:spcPts val="100"/>
              </a:spcBef>
            </a:pPr>
            <a:r>
              <a:rPr sz="1400" spc="-60" dirty="0">
                <a:solidFill>
                  <a:srgbClr val="D1232A"/>
                </a:solidFill>
                <a:latin typeface="Calibri"/>
                <a:cs typeface="Calibri"/>
              </a:rPr>
              <a:t>В£Л0СййЕДйСТАМЗАйР£ЦАЕТ£Я:</a:t>
            </a:r>
            <a:endParaRPr sz="1400">
              <a:latin typeface="Calibri"/>
              <a:cs typeface="Calibri"/>
            </a:endParaRPr>
          </a:p>
          <a:p>
            <a:pPr marL="12700" marR="10795" indent="635">
              <a:lnSpc>
                <a:spcPts val="1420"/>
              </a:lnSpc>
              <a:spcBef>
                <a:spcPts val="50"/>
              </a:spcBef>
            </a:pP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управлять</a:t>
            </a:r>
            <a:r>
              <a:rPr sz="1200" spc="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велосипедом,</a:t>
            </a:r>
            <a:r>
              <a:rPr sz="1200" spc="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не</a:t>
            </a:r>
            <a:r>
              <a:rPr sz="120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держась</a:t>
            </a:r>
            <a:r>
              <a:rPr sz="1200" spc="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за</a:t>
            </a:r>
            <a:r>
              <a:rPr sz="1200" spc="-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руль</a:t>
            </a:r>
            <a:r>
              <a:rPr sz="1200" spc="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хотя</a:t>
            </a:r>
            <a:r>
              <a:rPr sz="120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бы</a:t>
            </a:r>
            <a:r>
              <a:rPr sz="120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одной рукой;</a:t>
            </a:r>
            <a:endParaRPr sz="1200">
              <a:latin typeface="Calibri"/>
              <a:cs typeface="Calibri"/>
            </a:endParaRPr>
          </a:p>
          <a:p>
            <a:pPr marL="13335" marR="8890" indent="-1270">
              <a:lnSpc>
                <a:spcPts val="1420"/>
              </a:lnSpc>
              <a:spcBef>
                <a:spcPts val="40"/>
              </a:spcBef>
            </a:pP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пересекать</a:t>
            </a:r>
            <a:r>
              <a:rPr sz="1200" spc="2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дорогу</a:t>
            </a:r>
            <a:r>
              <a:rPr sz="1200" spc="1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не</a:t>
            </a:r>
            <a:r>
              <a:rPr sz="1200" spc="11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спешившись</a:t>
            </a:r>
            <a:r>
              <a:rPr sz="1200" spc="2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по</a:t>
            </a:r>
            <a:r>
              <a:rPr sz="1200" spc="7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пешеходным</a:t>
            </a:r>
            <a:r>
              <a:rPr sz="1200" spc="1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пере- ходам;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15"/>
              </a:lnSpc>
            </a:pP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перевозить</a:t>
            </a:r>
            <a:r>
              <a:rPr sz="1200" spc="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F1F1F"/>
                </a:solidFill>
                <a:latin typeface="Calibri"/>
                <a:cs typeface="Calibri"/>
              </a:rPr>
              <a:t>детей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 до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F1F1F"/>
                </a:solidFill>
                <a:latin typeface="Calibri"/>
                <a:cs typeface="Calibri"/>
              </a:rPr>
              <a:t>7</a:t>
            </a:r>
            <a:r>
              <a:rPr sz="1200" spc="-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лет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при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отсутствии</a:t>
            </a:r>
            <a:r>
              <a:rPr sz="1200" spc="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специально</a:t>
            </a:r>
            <a:r>
              <a:rPr sz="1200" spc="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F1F1F"/>
                </a:solidFill>
                <a:latin typeface="Calibri"/>
                <a:cs typeface="Calibri"/>
              </a:rPr>
              <a:t>обо-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150" dirty="0">
                <a:solidFill>
                  <a:srgbClr val="1F1F1F"/>
                </a:solidFill>
                <a:latin typeface="Calibri"/>
                <a:cs typeface="Calibri"/>
              </a:rPr>
              <a:t>рудованных</a:t>
            </a:r>
            <a:r>
              <a:rPr sz="1150" spc="2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1F1F1F"/>
                </a:solidFill>
                <a:latin typeface="Calibri"/>
                <a:cs typeface="Calibri"/>
              </a:rPr>
              <a:t>для</a:t>
            </a:r>
            <a:r>
              <a:rPr sz="1150" spc="1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1F1F1F"/>
                </a:solidFill>
                <a:latin typeface="Calibri"/>
                <a:cs typeface="Calibri"/>
              </a:rPr>
              <a:t>них</a:t>
            </a:r>
            <a:r>
              <a:rPr sz="1150" spc="1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1F1F1F"/>
                </a:solidFill>
                <a:latin typeface="Calibri"/>
                <a:cs typeface="Calibri"/>
              </a:rPr>
              <a:t>мест;</a:t>
            </a:r>
            <a:endParaRPr sz="1150">
              <a:latin typeface="Calibri"/>
              <a:cs typeface="Calibri"/>
            </a:endParaRPr>
          </a:p>
          <a:p>
            <a:pPr marL="12700" marR="6350">
              <a:lnSpc>
                <a:spcPts val="1420"/>
              </a:lnSpc>
              <a:spcBef>
                <a:spcPts val="95"/>
              </a:spcBef>
            </a:pP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перевозить</a:t>
            </a:r>
            <a:r>
              <a:rPr sz="1200" spc="20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пассажиров,</a:t>
            </a:r>
            <a:r>
              <a:rPr sz="1200" spc="17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если</a:t>
            </a:r>
            <a:r>
              <a:rPr sz="1200" spc="1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это</a:t>
            </a:r>
            <a:r>
              <a:rPr sz="1200" spc="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не</a:t>
            </a:r>
            <a:r>
              <a:rPr sz="1200" spc="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предусмотрено</a:t>
            </a:r>
            <a:r>
              <a:rPr sz="1200" spc="2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F1F1F"/>
                </a:solidFill>
                <a:latin typeface="Calibri"/>
                <a:cs typeface="Calibri"/>
              </a:rPr>
              <a:t>обо-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рудованием</a:t>
            </a:r>
            <a:r>
              <a:rPr sz="1200" spc="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или</a:t>
            </a:r>
            <a:r>
              <a:rPr sz="120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конструкцией</a:t>
            </a:r>
            <a:r>
              <a:rPr sz="1200" spc="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велосипеда;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420"/>
              </a:lnSpc>
              <a:spcBef>
                <a:spcPts val="40"/>
              </a:spcBef>
            </a:pP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перевозить</a:t>
            </a:r>
            <a:r>
              <a:rPr sz="1200" spc="2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груз,</a:t>
            </a:r>
            <a:r>
              <a:rPr sz="1200" spc="1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который</a:t>
            </a:r>
            <a:r>
              <a:rPr sz="1200" spc="2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выступает</a:t>
            </a:r>
            <a:r>
              <a:rPr sz="1200" spc="2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более</a:t>
            </a:r>
            <a:r>
              <a:rPr sz="1200" spc="2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чем</a:t>
            </a:r>
            <a:r>
              <a:rPr sz="1200" spc="2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на</a:t>
            </a:r>
            <a:r>
              <a:rPr sz="1200" spc="1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0,5</a:t>
            </a:r>
            <a:r>
              <a:rPr sz="1200" spc="2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1F1F1F"/>
                </a:solidFill>
                <a:latin typeface="Calibri"/>
                <a:cs typeface="Calibri"/>
              </a:rPr>
              <a:t>м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по</a:t>
            </a:r>
            <a:r>
              <a:rPr sz="1200" spc="1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длине</a:t>
            </a:r>
            <a:r>
              <a:rPr sz="1200" spc="2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или</a:t>
            </a:r>
            <a:r>
              <a:rPr sz="1200" spc="2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ширине</a:t>
            </a:r>
            <a:r>
              <a:rPr sz="1200" spc="2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за</a:t>
            </a:r>
            <a:r>
              <a:rPr sz="1200" spc="1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габариты,</a:t>
            </a:r>
            <a:r>
              <a:rPr sz="1200" spc="2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или</a:t>
            </a:r>
            <a:r>
              <a:rPr sz="1200" spc="1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груз,</a:t>
            </a:r>
            <a:r>
              <a:rPr sz="1200" spc="1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мешающий</a:t>
            </a:r>
            <a:endParaRPr sz="1200">
              <a:latin typeface="Calibri"/>
              <a:cs typeface="Calibri"/>
            </a:endParaRPr>
          </a:p>
          <a:p>
            <a:pPr marL="13335">
              <a:lnSpc>
                <a:spcPts val="1395"/>
              </a:lnSpc>
            </a:pP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управлению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200">
              <a:latin typeface="Calibri"/>
              <a:cs typeface="Calibri"/>
            </a:endParaRPr>
          </a:p>
          <a:p>
            <a:pPr marL="664845">
              <a:lnSpc>
                <a:spcPct val="100000"/>
              </a:lnSpc>
            </a:pPr>
            <a:r>
              <a:rPr sz="1600" spc="-125" dirty="0">
                <a:solidFill>
                  <a:srgbClr val="D1232A"/>
                </a:solidFill>
                <a:latin typeface="Calibri"/>
                <a:cs typeface="Calibri"/>
              </a:rPr>
              <a:t>СНГНАflЫ</a:t>
            </a:r>
            <a:r>
              <a:rPr sz="1600" spc="5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600" spc="-165" dirty="0">
                <a:solidFill>
                  <a:srgbClr val="D1232A"/>
                </a:solidFill>
                <a:latin typeface="Calibri"/>
                <a:cs typeface="Calibri"/>
              </a:rPr>
              <a:t>ДЛЯ</a:t>
            </a:r>
            <a:r>
              <a:rPr sz="1600" spc="-6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D1232A"/>
                </a:solidFill>
                <a:latin typeface="Calibri"/>
                <a:cs typeface="Calibri"/>
              </a:rPr>
              <a:t>ВЕЛОСйflЕДНСТА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6986" y="5779896"/>
            <a:ext cx="1807845" cy="448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35"/>
              </a:lnSpc>
              <a:spcBef>
                <a:spcPts val="100"/>
              </a:spcBef>
            </a:pPr>
            <a:r>
              <a:rPr sz="1650" spc="-204" dirty="0">
                <a:solidFill>
                  <a:srgbClr val="D1232A"/>
                </a:solidFill>
                <a:latin typeface="Calibri"/>
                <a:cs typeface="Calibri"/>
              </a:rPr>
              <a:t>НЗУЧАЕМ</a:t>
            </a:r>
            <a:r>
              <a:rPr sz="1650" spc="1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650" spc="-180" dirty="0">
                <a:solidFill>
                  <a:srgbClr val="D1232A"/>
                </a:solidFill>
                <a:latin typeface="Calibri"/>
                <a:cs typeface="Calibri"/>
              </a:rPr>
              <a:t>В€ЕЙ</a:t>
            </a:r>
            <a:r>
              <a:rPr sz="1650" spc="-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650" spc="-150" dirty="0">
                <a:solidFill>
                  <a:srgbClr val="D1232A"/>
                </a:solidFill>
                <a:latin typeface="Calibri"/>
                <a:cs typeface="Calibri"/>
              </a:rPr>
              <a:t>€ЕМЬЕЙ:</a:t>
            </a:r>
            <a:endParaRPr sz="1650">
              <a:latin typeface="Calibri"/>
              <a:cs typeface="Calibri"/>
            </a:endParaRPr>
          </a:p>
          <a:p>
            <a:pPr algn="ctr">
              <a:lnSpc>
                <a:spcPts val="1395"/>
              </a:lnSpc>
            </a:pP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п.24</a:t>
            </a:r>
            <a:r>
              <a:rPr sz="1200" spc="50" dirty="0">
                <a:solidFill>
                  <a:srgbClr val="1F1F1F"/>
                </a:solidFill>
                <a:latin typeface="Calibri"/>
                <a:cs typeface="Calibri"/>
              </a:rPr>
              <a:t> ПДД</a:t>
            </a:r>
            <a:r>
              <a:rPr sz="1200" spc="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РФ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35003" y="7169277"/>
            <a:ext cx="104139" cy="200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0" dirty="0">
                <a:solidFill>
                  <a:srgbClr val="1F1F1F"/>
                </a:solidFill>
                <a:latin typeface="Consolas"/>
                <a:cs typeface="Consolas"/>
              </a:rPr>
              <a:t>4</a:t>
            </a:r>
            <a:endParaRPr sz="115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66"/>
            <a:ext cx="5289548" cy="417067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37184" y="6390258"/>
            <a:ext cx="4122420" cy="0"/>
          </a:xfrm>
          <a:custGeom>
            <a:avLst/>
            <a:gdLst/>
            <a:ahLst/>
            <a:cxnLst/>
            <a:rect l="l" t="t" r="r" b="b"/>
            <a:pathLst>
              <a:path w="4122420">
                <a:moveTo>
                  <a:pt x="4112739" y="0"/>
                </a:moveTo>
                <a:lnTo>
                  <a:pt x="4121885" y="0"/>
                </a:lnTo>
              </a:path>
              <a:path w="4122420">
                <a:moveTo>
                  <a:pt x="0" y="0"/>
                </a:moveTo>
                <a:lnTo>
                  <a:pt x="4121884" y="0"/>
                </a:lnTo>
              </a:path>
            </a:pathLst>
          </a:custGeom>
          <a:ln w="6096">
            <a:solidFill>
              <a:srgbClr val="CF1F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30071" y="6393306"/>
            <a:ext cx="4144010" cy="189230"/>
            <a:chOff x="630071" y="6393306"/>
            <a:chExt cx="4144010" cy="189230"/>
          </a:xfrm>
        </p:grpSpPr>
        <p:sp>
          <p:nvSpPr>
            <p:cNvPr id="5" name="object 5"/>
            <p:cNvSpPr/>
            <p:nvPr/>
          </p:nvSpPr>
          <p:spPr>
            <a:xfrm>
              <a:off x="637184" y="6577964"/>
              <a:ext cx="4122420" cy="0"/>
            </a:xfrm>
            <a:custGeom>
              <a:avLst/>
              <a:gdLst/>
              <a:ahLst/>
              <a:cxnLst/>
              <a:rect l="l" t="t" r="r" b="b"/>
              <a:pathLst>
                <a:path w="4122420">
                  <a:moveTo>
                    <a:pt x="0" y="0"/>
                  </a:moveTo>
                  <a:lnTo>
                    <a:pt x="4121884" y="0"/>
                  </a:lnTo>
                </a:path>
              </a:pathLst>
            </a:custGeom>
            <a:ln w="8635">
              <a:solidFill>
                <a:srgbClr val="CF1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0071" y="6393306"/>
              <a:ext cx="4144010" cy="180340"/>
            </a:xfrm>
            <a:custGeom>
              <a:avLst/>
              <a:gdLst/>
              <a:ahLst/>
              <a:cxnLst/>
              <a:rect l="l" t="t" r="r" b="b"/>
              <a:pathLst>
                <a:path w="4144010" h="180340">
                  <a:moveTo>
                    <a:pt x="4142740" y="180340"/>
                  </a:moveTo>
                  <a:lnTo>
                    <a:pt x="0" y="180340"/>
                  </a:lnTo>
                  <a:lnTo>
                    <a:pt x="0" y="0"/>
                  </a:lnTo>
                  <a:lnTo>
                    <a:pt x="4142740" y="0"/>
                  </a:lnTo>
                  <a:lnTo>
                    <a:pt x="4142740" y="1803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33930" y="1338706"/>
            <a:ext cx="30283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4629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СИМ</a:t>
            </a:r>
            <a:r>
              <a:rPr sz="1200" spc="1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—</a:t>
            </a:r>
            <a:r>
              <a:rPr sz="1200" spc="4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транспортное</a:t>
            </a:r>
            <a:r>
              <a:rPr sz="1200" spc="3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средство,</a:t>
            </a:r>
            <a:r>
              <a:rPr sz="1200" spc="2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имею-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щее</a:t>
            </a:r>
            <a:r>
              <a:rPr sz="1200" spc="2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одно</a:t>
            </a:r>
            <a:r>
              <a:rPr sz="1200" spc="2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или</a:t>
            </a:r>
            <a:r>
              <a:rPr sz="1200" spc="20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несколько</a:t>
            </a:r>
            <a:r>
              <a:rPr sz="1200" spc="2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колес</a:t>
            </a:r>
            <a:r>
              <a:rPr sz="1200" spc="2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(роликов),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предназначенное</a:t>
            </a:r>
            <a:r>
              <a:rPr sz="1200" spc="1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для</a:t>
            </a:r>
            <a:r>
              <a:rPr sz="1200" spc="1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индивидуального</a:t>
            </a:r>
            <a:r>
              <a:rPr sz="1200" spc="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пе-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редвижения</a:t>
            </a:r>
            <a:r>
              <a:rPr sz="1200" spc="3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человека</a:t>
            </a:r>
            <a:r>
              <a:rPr sz="1200" spc="1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посредством</a:t>
            </a:r>
            <a:r>
              <a:rPr sz="1200" spc="2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исполь-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зования</a:t>
            </a:r>
            <a:r>
              <a:rPr sz="1200" spc="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двигателя.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3257" y="3609466"/>
            <a:ext cx="4140200" cy="3336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3235" marR="488950" indent="-217804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1F1F1F"/>
                </a:solidFill>
                <a:latin typeface="Calibri"/>
                <a:cs typeface="Calibri"/>
              </a:rPr>
              <a:t>ПEPECEKATЬ</a:t>
            </a:r>
            <a:r>
              <a:rPr sz="1200" spc="2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ДОРОГУ</a:t>
            </a:r>
            <a:r>
              <a:rPr sz="1200" spc="1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МОЖНО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ТОЛЬКО</a:t>
            </a:r>
            <a:r>
              <a:rPr sz="1200" spc="1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1F1F1F"/>
                </a:solidFill>
                <a:latin typeface="Calibri"/>
                <a:cs typeface="Calibri"/>
              </a:rPr>
              <a:t>СПЕШИВШИСЬ</a:t>
            </a:r>
            <a:r>
              <a:rPr sz="700" spc="45" dirty="0">
                <a:solidFill>
                  <a:srgbClr val="1F1F1F"/>
                </a:solidFill>
                <a:latin typeface="Calibri"/>
                <a:cs typeface="Calibri"/>
              </a:rPr>
              <a:t>!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1200">
              <a:latin typeface="Calibri"/>
              <a:cs typeface="Calibri"/>
            </a:endParaRPr>
          </a:p>
          <a:p>
            <a:pPr algn="ctr">
              <a:lnSpc>
                <a:spcPts val="1839"/>
              </a:lnSpc>
            </a:pPr>
            <a:r>
              <a:rPr sz="1550" spc="-125" dirty="0">
                <a:solidFill>
                  <a:srgbClr val="D1232A"/>
                </a:solidFill>
                <a:latin typeface="Calibri"/>
                <a:cs typeface="Calibri"/>
              </a:rPr>
              <a:t>ГДЕ</a:t>
            </a:r>
            <a:r>
              <a:rPr sz="1550" spc="-9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550" spc="-210" dirty="0">
                <a:solidFill>
                  <a:srgbClr val="D1232A"/>
                </a:solidFill>
                <a:latin typeface="Calibri"/>
                <a:cs typeface="Calibri"/>
              </a:rPr>
              <a:t>МОЖНО</a:t>
            </a:r>
            <a:r>
              <a:rPr sz="1550" spc="6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550" spc="-110" dirty="0">
                <a:solidFill>
                  <a:srgbClr val="D1232A"/>
                </a:solidFill>
                <a:latin typeface="Calibri"/>
                <a:cs typeface="Calibri"/>
              </a:rPr>
              <a:t>йЕРЕДВНГАТЬСЯ</a:t>
            </a:r>
            <a:r>
              <a:rPr sz="1550" spc="8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550" spc="-140" dirty="0">
                <a:solidFill>
                  <a:srgbClr val="D1232A"/>
                </a:solidFill>
                <a:latin typeface="Calibri"/>
                <a:cs typeface="Calibri"/>
              </a:rPr>
              <a:t>НА</a:t>
            </a:r>
            <a:r>
              <a:rPr sz="1550" spc="-20" dirty="0">
                <a:solidFill>
                  <a:srgbClr val="D1232A"/>
                </a:solidFill>
                <a:latin typeface="Calibri"/>
                <a:cs typeface="Calibri"/>
              </a:rPr>
              <a:t> CHM,</a:t>
            </a:r>
            <a:endParaRPr sz="1550">
              <a:latin typeface="Calibri"/>
              <a:cs typeface="Calibri"/>
            </a:endParaRPr>
          </a:p>
          <a:p>
            <a:pPr marR="18415" algn="ctr">
              <a:lnSpc>
                <a:spcPts val="1960"/>
              </a:lnSpc>
            </a:pPr>
            <a:r>
              <a:rPr sz="1650" spc="-185" dirty="0">
                <a:solidFill>
                  <a:srgbClr val="D1232A"/>
                </a:solidFill>
                <a:latin typeface="Calibri"/>
                <a:cs typeface="Calibri"/>
              </a:rPr>
              <a:t>ЗАВНСНТ</a:t>
            </a:r>
            <a:r>
              <a:rPr sz="1650" spc="1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650" spc="-260" dirty="0">
                <a:solidFill>
                  <a:srgbClr val="D1232A"/>
                </a:solidFill>
                <a:latin typeface="Calibri"/>
                <a:cs typeface="Calibri"/>
              </a:rPr>
              <a:t>ОТ</a:t>
            </a:r>
            <a:r>
              <a:rPr sz="1650" spc="-5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650" spc="-95" dirty="0">
                <a:solidFill>
                  <a:srgbClr val="D1232A"/>
                </a:solidFill>
                <a:latin typeface="Calibri"/>
                <a:cs typeface="Calibri"/>
              </a:rPr>
              <a:t>ВОЗРАСТА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1650">
              <a:latin typeface="Calibri"/>
              <a:cs typeface="Calibri"/>
            </a:endParaRPr>
          </a:p>
          <a:p>
            <a:pPr marL="13335" marR="5080">
              <a:lnSpc>
                <a:spcPct val="100000"/>
              </a:lnSpc>
            </a:pP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тротуары,</a:t>
            </a:r>
            <a:r>
              <a:rPr sz="1200" spc="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пешеходные</a:t>
            </a:r>
            <a:r>
              <a:rPr sz="120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и</a:t>
            </a:r>
            <a:r>
              <a:rPr sz="120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велопешеходные</a:t>
            </a:r>
            <a:r>
              <a:rPr sz="1200" spc="-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дорожки</a:t>
            </a:r>
            <a:r>
              <a:rPr sz="1200" spc="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на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сторо-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не</a:t>
            </a:r>
            <a:r>
              <a:rPr sz="1200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движения</a:t>
            </a:r>
            <a:r>
              <a:rPr sz="1200" spc="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пешеходов,</a:t>
            </a:r>
            <a:r>
              <a:rPr sz="1200" spc="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а</a:t>
            </a:r>
            <a:r>
              <a:rPr sz="120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также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200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пределах</a:t>
            </a:r>
            <a:r>
              <a:rPr sz="1200" spc="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пешеходных</a:t>
            </a:r>
            <a:r>
              <a:rPr sz="1200" spc="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зон</a:t>
            </a:r>
            <a:endParaRPr sz="1200">
              <a:latin typeface="Calibri"/>
              <a:cs typeface="Calibri"/>
            </a:endParaRPr>
          </a:p>
          <a:p>
            <a:pPr marL="14604">
              <a:lnSpc>
                <a:spcPct val="100000"/>
              </a:lnSpc>
              <a:spcBef>
                <a:spcPts val="300"/>
              </a:spcBef>
            </a:pPr>
            <a:r>
              <a:rPr sz="900" spc="40" dirty="0">
                <a:solidFill>
                  <a:srgbClr val="1F1F1F"/>
                </a:solidFill>
                <a:latin typeface="Calibri"/>
                <a:cs typeface="Calibri"/>
              </a:rPr>
              <a:t>И</a:t>
            </a:r>
            <a:r>
              <a:rPr sz="900" spc="1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900" spc="50" dirty="0">
                <a:solidFill>
                  <a:srgbClr val="1F1F1F"/>
                </a:solidFill>
                <a:latin typeface="Calibri"/>
                <a:cs typeface="Calibri"/>
              </a:rPr>
              <a:t>ТОЛЬКО</a:t>
            </a:r>
            <a:r>
              <a:rPr sz="900" spc="1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900" spc="55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900" spc="1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900" spc="40" dirty="0">
                <a:solidFill>
                  <a:srgbClr val="1F1F1F"/>
                </a:solidFill>
                <a:latin typeface="Calibri"/>
                <a:cs typeface="Calibri"/>
              </a:rPr>
              <a:t>COП|DOBOЖДeHИH </a:t>
            </a:r>
            <a:r>
              <a:rPr sz="900" spc="-10" dirty="0">
                <a:solidFill>
                  <a:srgbClr val="1F1F1F"/>
                </a:solidFill>
                <a:latin typeface="Calibri"/>
                <a:cs typeface="Calibri"/>
              </a:rPr>
              <a:t>ВЗ|DОСЛЫХ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900">
              <a:latin typeface="Calibri"/>
              <a:cs typeface="Calibri"/>
            </a:endParaRPr>
          </a:p>
          <a:p>
            <a:pPr marL="13335" marR="5715">
              <a:lnSpc>
                <a:spcPct val="100000"/>
              </a:lnSpc>
            </a:pP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тротуары,</a:t>
            </a:r>
            <a:r>
              <a:rPr sz="1200" spc="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пешеходные,</a:t>
            </a:r>
            <a:r>
              <a:rPr sz="1200" spc="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велосипедные</a:t>
            </a:r>
            <a:r>
              <a:rPr sz="1200" spc="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1F1F1F"/>
                </a:solidFill>
                <a:latin typeface="Calibri"/>
                <a:cs typeface="Calibri"/>
              </a:rPr>
              <a:t>и</a:t>
            </a:r>
            <a:r>
              <a:rPr sz="1200" spc="-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велопешеходные</a:t>
            </a:r>
            <a:r>
              <a:rPr sz="1200" spc="-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до-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рожки,</a:t>
            </a:r>
            <a:r>
              <a:rPr sz="120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а</a:t>
            </a:r>
            <a:r>
              <a:rPr sz="1200" spc="-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также</a:t>
            </a:r>
            <a:r>
              <a:rPr sz="1200" spc="-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200" spc="-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пределах</a:t>
            </a:r>
            <a:r>
              <a:rPr sz="1200" spc="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пешеходных</a:t>
            </a:r>
            <a:r>
              <a:rPr sz="1200" spc="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зон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315"/>
              </a:lnSpc>
              <a:spcBef>
                <a:spcPts val="1220"/>
              </a:spcBef>
            </a:pP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0T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14/IET</a:t>
            </a:r>
            <a:endParaRPr sz="1100">
              <a:latin typeface="Calibri"/>
              <a:cs typeface="Calibri"/>
            </a:endParaRPr>
          </a:p>
          <a:p>
            <a:pPr marL="12700" marR="10160">
              <a:lnSpc>
                <a:spcPts val="1440"/>
              </a:lnSpc>
              <a:spcBef>
                <a:spcPts val="95"/>
              </a:spcBef>
            </a:pPr>
            <a:r>
              <a:rPr sz="1250" spc="-30" dirty="0">
                <a:solidFill>
                  <a:srgbClr val="1F1F1F"/>
                </a:solidFill>
                <a:latin typeface="Calibri"/>
                <a:cs typeface="Calibri"/>
              </a:rPr>
              <a:t>велосипедные,</a:t>
            </a:r>
            <a:r>
              <a:rPr sz="1250" spc="1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велопешеходные</a:t>
            </a:r>
            <a:r>
              <a:rPr sz="1250" spc="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30" dirty="0">
                <a:solidFill>
                  <a:srgbClr val="1F1F1F"/>
                </a:solidFill>
                <a:latin typeface="Calibri"/>
                <a:cs typeface="Calibri"/>
              </a:rPr>
              <a:t>дорожки,</a:t>
            </a:r>
            <a:r>
              <a:rPr sz="1250" spc="11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полоса</a:t>
            </a:r>
            <a:r>
              <a:rPr sz="1250" spc="11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для</a:t>
            </a:r>
            <a:r>
              <a:rPr sz="1250" spc="7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вело- сипедистов</a:t>
            </a:r>
            <a:endParaRPr sz="1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1097" y="5016626"/>
            <a:ext cx="1991837" cy="15798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771" y="3154806"/>
            <a:ext cx="332819" cy="175513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126"/>
            <a:ext cx="5289550" cy="629920"/>
          </a:xfrm>
          <a:custGeom>
            <a:avLst/>
            <a:gdLst/>
            <a:ahLst/>
            <a:cxnLst/>
            <a:rect l="l" t="t" r="r" b="b"/>
            <a:pathLst>
              <a:path w="5289550" h="629920">
                <a:moveTo>
                  <a:pt x="5288280" y="629920"/>
                </a:moveTo>
                <a:lnTo>
                  <a:pt x="0" y="629920"/>
                </a:lnTo>
                <a:lnTo>
                  <a:pt x="0" y="0"/>
                </a:lnTo>
                <a:lnTo>
                  <a:pt x="5288280" y="0"/>
                </a:lnTo>
                <a:lnTo>
                  <a:pt x="5288280" y="629920"/>
                </a:lnTo>
                <a:close/>
              </a:path>
            </a:pathLst>
          </a:custGeom>
          <a:solidFill>
            <a:srgbClr val="233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8405" y="307770"/>
            <a:ext cx="4144645" cy="574929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695"/>
              </a:spcBef>
            </a:pPr>
            <a:r>
              <a:rPr sz="9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nAMRTKA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QfïR</a:t>
            </a:r>
            <a:r>
              <a:rPr sz="9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PO§HTEfïEÛ</a:t>
            </a:r>
            <a:endParaRPr sz="900">
              <a:latin typeface="Microsoft Sans Serif"/>
              <a:cs typeface="Microsoft Sans Serif"/>
            </a:endParaRPr>
          </a:p>
          <a:p>
            <a:pPr marL="17780" marR="6350" indent="216535" algn="just">
              <a:lnSpc>
                <a:spcPts val="1420"/>
              </a:lnSpc>
              <a:spcBef>
                <a:spcPts val="944"/>
              </a:spcBef>
            </a:pP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Разрешается</a:t>
            </a:r>
            <a:r>
              <a:rPr sz="1250" spc="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двигаться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по</a:t>
            </a:r>
            <a:r>
              <a:rPr sz="1250" spc="-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правому</a:t>
            </a:r>
            <a:r>
              <a:rPr sz="1250" spc="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краю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проезжей</a:t>
            </a:r>
            <a:r>
              <a:rPr sz="1250" spc="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части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при</a:t>
            </a:r>
            <a:r>
              <a:rPr sz="1250" spc="-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35" dirty="0">
                <a:solidFill>
                  <a:srgbClr val="1F1F1F"/>
                </a:solidFill>
                <a:latin typeface="Calibri"/>
                <a:cs typeface="Calibri"/>
              </a:rPr>
              <a:t>соблюдении</a:t>
            </a:r>
            <a:r>
              <a:rPr sz="1250" spc="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следующих</a:t>
            </a:r>
            <a:r>
              <a:rPr sz="1250" spc="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условий:</a:t>
            </a:r>
            <a:endParaRPr sz="1250">
              <a:latin typeface="Calibri"/>
              <a:cs typeface="Calibri"/>
            </a:endParaRPr>
          </a:p>
          <a:p>
            <a:pPr marL="233679" marR="9525" indent="-221615" algn="just">
              <a:lnSpc>
                <a:spcPts val="1440"/>
              </a:lnSpc>
              <a:spcBef>
                <a:spcPts val="25"/>
              </a:spcBef>
              <a:buChar char="•"/>
              <a:tabLst>
                <a:tab pos="233679" algn="l"/>
                <a:tab pos="238760" algn="l"/>
              </a:tabLst>
            </a:pP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	отсутствуют</a:t>
            </a:r>
            <a:r>
              <a:rPr sz="1250" spc="2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велосипедная</a:t>
            </a:r>
            <a:r>
              <a:rPr sz="1250" spc="229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и</a:t>
            </a:r>
            <a:r>
              <a:rPr sz="1250" spc="1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велопешеходная</a:t>
            </a:r>
            <a:r>
              <a:rPr sz="1250" spc="1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дорожки,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полоса</a:t>
            </a:r>
            <a:r>
              <a:rPr sz="1250" spc="-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для</a:t>
            </a:r>
            <a:r>
              <a:rPr sz="1250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велосипедистов,</a:t>
            </a:r>
            <a:r>
              <a:rPr sz="1250" spc="-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тротуар,</a:t>
            </a:r>
            <a:r>
              <a:rPr sz="1250" spc="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пешеходная</a:t>
            </a:r>
            <a:r>
              <a:rPr sz="125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дорож- 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ка,</a:t>
            </a:r>
            <a:r>
              <a:rPr sz="1250" spc="-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обочина</a:t>
            </a:r>
            <a:r>
              <a:rPr sz="1250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либо</a:t>
            </a:r>
            <a:r>
              <a:rPr sz="125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30" dirty="0">
                <a:solidFill>
                  <a:srgbClr val="1F1F1F"/>
                </a:solidFill>
                <a:latin typeface="Calibri"/>
                <a:cs typeface="Calibri"/>
              </a:rPr>
              <a:t>возможность</a:t>
            </a:r>
            <a:r>
              <a:rPr sz="1250" spc="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двигаться</a:t>
            </a:r>
            <a:r>
              <a:rPr sz="1250" spc="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по</a:t>
            </a:r>
            <a:r>
              <a:rPr sz="1250" spc="-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ним;</a:t>
            </a:r>
            <a:endParaRPr sz="1250">
              <a:latin typeface="Calibri"/>
              <a:cs typeface="Calibri"/>
            </a:endParaRPr>
          </a:p>
          <a:p>
            <a:pPr marL="236220" marR="5715" indent="-224154" algn="just">
              <a:lnSpc>
                <a:spcPts val="1440"/>
              </a:lnSpc>
              <a:buChar char="•"/>
              <a:tabLst>
                <a:tab pos="236220" algn="l"/>
                <a:tab pos="240029" algn="l"/>
              </a:tabLst>
            </a:pP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	только</a:t>
            </a:r>
            <a:r>
              <a:rPr sz="1250" spc="-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по</a:t>
            </a:r>
            <a:r>
              <a:rPr sz="1250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дорогам</a:t>
            </a:r>
            <a:r>
              <a:rPr sz="1250" spc="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с</a:t>
            </a:r>
            <a:r>
              <a:rPr sz="125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ограничением</a:t>
            </a:r>
            <a:r>
              <a:rPr sz="125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максимальной</a:t>
            </a:r>
            <a:r>
              <a:rPr sz="1250" spc="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скоро-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сти</a:t>
            </a:r>
            <a:r>
              <a:rPr sz="1250" spc="-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60" dirty="0">
                <a:solidFill>
                  <a:srgbClr val="1F1F1F"/>
                </a:solidFill>
                <a:latin typeface="Calibri"/>
                <a:cs typeface="Calibri"/>
              </a:rPr>
              <a:t>до</a:t>
            </a:r>
            <a:r>
              <a:rPr sz="1250" spc="-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60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км/ч;</a:t>
            </a:r>
            <a:endParaRPr sz="1250">
              <a:latin typeface="Calibri"/>
              <a:cs typeface="Calibri"/>
            </a:endParaRPr>
          </a:p>
          <a:p>
            <a:pPr marL="233679" marR="5080" indent="-221615" algn="just">
              <a:lnSpc>
                <a:spcPts val="1440"/>
              </a:lnSpc>
              <a:buChar char="•"/>
              <a:tabLst>
                <a:tab pos="233679" algn="l"/>
                <a:tab pos="235585" algn="l"/>
              </a:tabLst>
            </a:pP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	</a:t>
            </a:r>
            <a:r>
              <a:rPr sz="1250" spc="-40" dirty="0">
                <a:solidFill>
                  <a:srgbClr val="1F1F1F"/>
                </a:solidFill>
                <a:latin typeface="Calibri"/>
                <a:cs typeface="Calibri"/>
              </a:rPr>
              <a:t>СИМ</a:t>
            </a:r>
            <a:r>
              <a:rPr sz="125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45" dirty="0">
                <a:solidFill>
                  <a:srgbClr val="1F1F1F"/>
                </a:solidFill>
                <a:latin typeface="Calibri"/>
                <a:cs typeface="Calibri"/>
              </a:rPr>
              <a:t>имеет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35" dirty="0">
                <a:solidFill>
                  <a:srgbClr val="1F1F1F"/>
                </a:solidFill>
                <a:latin typeface="Calibri"/>
                <a:cs typeface="Calibri"/>
              </a:rPr>
              <a:t>тормозную</a:t>
            </a:r>
            <a:r>
              <a:rPr sz="1250" spc="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35" dirty="0">
                <a:solidFill>
                  <a:srgbClr val="1F1F1F"/>
                </a:solidFill>
                <a:latin typeface="Calibri"/>
                <a:cs typeface="Calibri"/>
              </a:rPr>
              <a:t>систему,</a:t>
            </a:r>
            <a:r>
              <a:rPr sz="1250" spc="-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звуковой</a:t>
            </a:r>
            <a:r>
              <a:rPr sz="1250" spc="-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сигнал,</a:t>
            </a:r>
            <a:r>
              <a:rPr sz="1250" spc="-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световоз-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вращатели</a:t>
            </a:r>
            <a:r>
              <a:rPr sz="1250" spc="7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белого</a:t>
            </a:r>
            <a:r>
              <a:rPr sz="1250" spc="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цвета</a:t>
            </a:r>
            <a:r>
              <a:rPr sz="1250" spc="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спереди,</a:t>
            </a:r>
            <a:r>
              <a:rPr sz="1250" spc="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оранжевого</a:t>
            </a:r>
            <a:r>
              <a:rPr sz="1250" spc="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или</a:t>
            </a:r>
            <a:r>
              <a:rPr sz="1250" spc="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крас-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ного</a:t>
            </a:r>
            <a:r>
              <a:rPr sz="1250" spc="-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цвета</a:t>
            </a:r>
            <a:r>
              <a:rPr sz="1250" spc="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с</a:t>
            </a:r>
            <a:r>
              <a:rPr sz="125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боковых</a:t>
            </a:r>
            <a:r>
              <a:rPr sz="125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сторон,</a:t>
            </a:r>
            <a:r>
              <a:rPr sz="1250" spc="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красного</a:t>
            </a:r>
            <a:r>
              <a:rPr sz="1250" spc="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цвета</a:t>
            </a:r>
            <a:r>
              <a:rPr sz="1250" spc="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сзади,</a:t>
            </a:r>
            <a:r>
              <a:rPr sz="1250" spc="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фару 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белого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 цвета</a:t>
            </a:r>
            <a:r>
              <a:rPr sz="1250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спереди.</a:t>
            </a:r>
            <a:endParaRPr sz="12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sz="1650" spc="-150" dirty="0">
                <a:solidFill>
                  <a:srgbClr val="D1232A"/>
                </a:solidFill>
                <a:latin typeface="Calibri"/>
                <a:cs typeface="Calibri"/>
              </a:rPr>
              <a:t>3Afl0MHHTE,</a:t>
            </a:r>
            <a:r>
              <a:rPr sz="1650" spc="10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650" spc="-100" dirty="0">
                <a:solidFill>
                  <a:srgbClr val="D1232A"/>
                </a:solidFill>
                <a:latin typeface="Calibri"/>
                <a:cs typeface="Calibri"/>
              </a:rPr>
              <a:t>flPH</a:t>
            </a:r>
            <a:r>
              <a:rPr sz="1650" spc="-3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650" spc="-195" dirty="0">
                <a:solidFill>
                  <a:srgbClr val="D1232A"/>
                </a:solidFill>
                <a:latin typeface="Calibri"/>
                <a:cs typeface="Calibri"/>
              </a:rPr>
              <a:t>ДВНЖЕННН</a:t>
            </a:r>
            <a:r>
              <a:rPr sz="1650" spc="5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D1232A"/>
                </a:solidFill>
                <a:latin typeface="Calibri"/>
                <a:cs typeface="Calibri"/>
              </a:rPr>
              <a:t>HACHM:</a:t>
            </a:r>
            <a:endParaRPr sz="1650">
              <a:latin typeface="Calibri"/>
              <a:cs typeface="Calibri"/>
            </a:endParaRPr>
          </a:p>
          <a:p>
            <a:pPr marL="487680">
              <a:lnSpc>
                <a:spcPct val="100000"/>
              </a:lnSpc>
              <a:spcBef>
                <a:spcPts val="880"/>
              </a:spcBef>
            </a:pP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ограничение</a:t>
            </a:r>
            <a:r>
              <a:rPr sz="1250" spc="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скорости</a:t>
            </a:r>
            <a:r>
              <a:rPr sz="125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—</a:t>
            </a:r>
            <a:r>
              <a:rPr sz="1250" spc="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не</a:t>
            </a:r>
            <a:r>
              <a:rPr sz="1250" spc="-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45" dirty="0">
                <a:solidFill>
                  <a:srgbClr val="1F1F1F"/>
                </a:solidFill>
                <a:latin typeface="Calibri"/>
                <a:cs typeface="Calibri"/>
              </a:rPr>
              <a:t>менее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25</a:t>
            </a:r>
            <a:r>
              <a:rPr sz="1250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км/ч;</a:t>
            </a:r>
            <a:endParaRPr sz="1250">
              <a:latin typeface="Calibri"/>
              <a:cs typeface="Calibri"/>
            </a:endParaRPr>
          </a:p>
          <a:p>
            <a:pPr marL="485775" marR="632460" indent="1905">
              <a:lnSpc>
                <a:spcPct val="182200"/>
              </a:lnSpc>
              <a:spcBef>
                <a:spcPts val="10"/>
              </a:spcBef>
            </a:pPr>
            <a:r>
              <a:rPr sz="1250" spc="-35" dirty="0">
                <a:solidFill>
                  <a:srgbClr val="1F1F1F"/>
                </a:solidFill>
                <a:latin typeface="Calibri"/>
                <a:cs typeface="Calibri"/>
              </a:rPr>
              <a:t>держитесь</a:t>
            </a:r>
            <a:r>
              <a:rPr sz="1250" spc="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за</a:t>
            </a:r>
            <a:r>
              <a:rPr sz="1250" spc="-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руль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только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35" dirty="0">
                <a:solidFill>
                  <a:srgbClr val="1F1F1F"/>
                </a:solidFill>
                <a:latin typeface="Calibri"/>
                <a:cs typeface="Calibri"/>
              </a:rPr>
              <a:t>двумя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руками; уступайте дорогу</a:t>
            </a:r>
            <a:r>
              <a:rPr sz="125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при</a:t>
            </a:r>
            <a:r>
              <a:rPr sz="1250" spc="-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35" dirty="0">
                <a:solidFill>
                  <a:srgbClr val="1F1F1F"/>
                </a:solidFill>
                <a:latin typeface="Calibri"/>
                <a:cs typeface="Calibri"/>
              </a:rPr>
              <a:t>выезде</a:t>
            </a:r>
            <a:r>
              <a:rPr sz="1250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из</a:t>
            </a:r>
            <a:r>
              <a:rPr sz="1250" spc="-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30" dirty="0">
                <a:solidFill>
                  <a:srgbClr val="1F1F1F"/>
                </a:solidFill>
                <a:latin typeface="Calibri"/>
                <a:cs typeface="Calibri"/>
              </a:rPr>
              <a:t>жилой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зоны; 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выполняйте</a:t>
            </a:r>
            <a:r>
              <a:rPr sz="1250" spc="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требования</a:t>
            </a:r>
            <a:r>
              <a:rPr sz="1250" spc="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сигналов</a:t>
            </a:r>
            <a:r>
              <a:rPr sz="1250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светофора; </a:t>
            </a:r>
            <a:r>
              <a:rPr sz="1250" spc="-40" dirty="0">
                <a:solidFill>
                  <a:srgbClr val="1F1F1F"/>
                </a:solidFill>
                <a:latin typeface="Calibri"/>
                <a:cs typeface="Calibri"/>
              </a:rPr>
              <a:t>держите</a:t>
            </a:r>
            <a:r>
              <a:rPr sz="1250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безопасную</a:t>
            </a:r>
            <a:r>
              <a:rPr sz="1250" spc="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дистанцию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1250">
              <a:latin typeface="Calibri"/>
              <a:cs typeface="Calibri"/>
            </a:endParaRPr>
          </a:p>
          <a:p>
            <a:pPr marL="28575" marR="2524760" indent="-11430">
              <a:lnSpc>
                <a:spcPts val="1920"/>
              </a:lnSpc>
            </a:pPr>
            <a:r>
              <a:rPr sz="1650" spc="-60" dirty="0">
                <a:solidFill>
                  <a:srgbClr val="D1232A"/>
                </a:solidFill>
                <a:latin typeface="Calibri"/>
                <a:cs typeface="Calibri"/>
              </a:rPr>
              <a:t>СРЕДСТВА </a:t>
            </a:r>
            <a:r>
              <a:rPr sz="1650" spc="-170" dirty="0">
                <a:solidFill>
                  <a:srgbClr val="D1232A"/>
                </a:solidFill>
                <a:latin typeface="Calibri"/>
                <a:cs typeface="Calibri"/>
              </a:rPr>
              <a:t>flАССНВН0Й</a:t>
            </a:r>
            <a:r>
              <a:rPr sz="1650" spc="7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650" spc="-110" dirty="0">
                <a:solidFill>
                  <a:srgbClr val="D1232A"/>
                </a:solidFill>
                <a:latin typeface="Calibri"/>
                <a:cs typeface="Calibri"/>
              </a:rPr>
              <a:t>ЗАЦНТЫ</a:t>
            </a:r>
            <a:endParaRPr sz="1650">
              <a:latin typeface="Calibri"/>
              <a:cs typeface="Calibri"/>
            </a:endParaRPr>
          </a:p>
          <a:p>
            <a:pPr marL="14604" marR="2418080" indent="13335">
              <a:lnSpc>
                <a:spcPts val="1920"/>
              </a:lnSpc>
              <a:spcBef>
                <a:spcPts val="20"/>
              </a:spcBef>
            </a:pPr>
            <a:r>
              <a:rPr sz="1650" spc="-100" dirty="0">
                <a:solidFill>
                  <a:srgbClr val="D1232A"/>
                </a:solidFill>
                <a:latin typeface="Calibri"/>
                <a:cs typeface="Calibri"/>
              </a:rPr>
              <a:t>flPH</a:t>
            </a:r>
            <a:r>
              <a:rPr sz="1650" spc="-10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650" spc="-150" dirty="0">
                <a:solidFill>
                  <a:srgbClr val="D1232A"/>
                </a:solidFill>
                <a:latin typeface="Calibri"/>
                <a:cs typeface="Calibri"/>
              </a:rPr>
              <a:t>УflРАВЛЕНйН</a:t>
            </a:r>
            <a:r>
              <a:rPr sz="1650" spc="120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650" spc="-185" dirty="0">
                <a:solidFill>
                  <a:srgbClr val="D1232A"/>
                </a:solidFill>
                <a:latin typeface="Calibri"/>
                <a:cs typeface="Calibri"/>
              </a:rPr>
              <a:t>€йМ</a:t>
            </a:r>
            <a:r>
              <a:rPr sz="1650" spc="-150" dirty="0">
                <a:solidFill>
                  <a:srgbClr val="D1232A"/>
                </a:solidFill>
                <a:latin typeface="Calibri"/>
                <a:cs typeface="Calibri"/>
              </a:rPr>
              <a:t> Н</a:t>
            </a:r>
            <a:r>
              <a:rPr sz="1650" spc="-13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D1232A"/>
                </a:solidFill>
                <a:latin typeface="Calibri"/>
                <a:cs typeface="Calibri"/>
              </a:rPr>
              <a:t>ВЕЛОТ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6986" y="6643496"/>
            <a:ext cx="180784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35"/>
              </a:lnSpc>
              <a:spcBef>
                <a:spcPts val="100"/>
              </a:spcBef>
            </a:pPr>
            <a:r>
              <a:rPr sz="1650" spc="-204" dirty="0">
                <a:solidFill>
                  <a:srgbClr val="D1232A"/>
                </a:solidFill>
                <a:latin typeface="Calibri"/>
                <a:cs typeface="Calibri"/>
              </a:rPr>
              <a:t>НЗУЧАЕМ</a:t>
            </a:r>
            <a:r>
              <a:rPr sz="1650" spc="1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650" spc="-180" dirty="0">
                <a:solidFill>
                  <a:srgbClr val="D1232A"/>
                </a:solidFill>
                <a:latin typeface="Calibri"/>
                <a:cs typeface="Calibri"/>
              </a:rPr>
              <a:t>В€ЕЙ</a:t>
            </a:r>
            <a:r>
              <a:rPr sz="1650" spc="-5" dirty="0">
                <a:solidFill>
                  <a:srgbClr val="D1232A"/>
                </a:solidFill>
                <a:latin typeface="Calibri"/>
                <a:cs typeface="Calibri"/>
              </a:rPr>
              <a:t> </a:t>
            </a:r>
            <a:r>
              <a:rPr sz="1650" spc="-150" dirty="0">
                <a:solidFill>
                  <a:srgbClr val="D1232A"/>
                </a:solidFill>
                <a:latin typeface="Calibri"/>
                <a:cs typeface="Calibri"/>
              </a:rPr>
              <a:t>€ЕМЬЕЙ:</a:t>
            </a:r>
            <a:endParaRPr sz="1650">
              <a:latin typeface="Calibri"/>
              <a:cs typeface="Calibri"/>
            </a:endParaRPr>
          </a:p>
          <a:p>
            <a:pPr algn="ctr">
              <a:lnSpc>
                <a:spcPts val="1395"/>
              </a:lnSpc>
            </a:pP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п.</a:t>
            </a:r>
            <a:r>
              <a:rPr sz="1200" spc="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30" dirty="0">
                <a:solidFill>
                  <a:srgbClr val="1F1F1F"/>
                </a:solidFill>
                <a:latin typeface="Calibri"/>
                <a:cs typeface="Calibri"/>
              </a:rPr>
              <a:t>24</a:t>
            </a:r>
            <a:r>
              <a:rPr sz="1200" spc="17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1F1F1F"/>
                </a:solidFill>
                <a:latin typeface="Calibri"/>
                <a:cs typeface="Calibri"/>
              </a:rPr>
              <a:t>ПДД</a:t>
            </a:r>
            <a:r>
              <a:rPr sz="1200" spc="-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РФ</a:t>
            </a:r>
            <a:endParaRPr sz="120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810"/>
              </a:spcBef>
            </a:pPr>
            <a:r>
              <a:rPr sz="1150" spc="-50" dirty="0">
                <a:solidFill>
                  <a:srgbClr val="1F1F1F"/>
                </a:solidFill>
                <a:latin typeface="Calibri"/>
                <a:cs typeface="Calibri"/>
              </a:rPr>
              <a:t>б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4132" y="4404486"/>
            <a:ext cx="1874969" cy="18389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1050" y="4358766"/>
            <a:ext cx="597043" cy="18110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8477" y="4457826"/>
            <a:ext cx="843482" cy="16002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670673" y="6228714"/>
            <a:ext cx="405765" cy="0"/>
          </a:xfrm>
          <a:custGeom>
            <a:avLst/>
            <a:gdLst/>
            <a:ahLst/>
            <a:cxnLst/>
            <a:rect l="l" t="t" r="r" b="b"/>
            <a:pathLst>
              <a:path w="405764">
                <a:moveTo>
                  <a:pt x="0" y="0"/>
                </a:moveTo>
                <a:lnTo>
                  <a:pt x="405481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1650"/>
            <a:ext cx="5292725" cy="628015"/>
            <a:chOff x="0" y="1650"/>
            <a:chExt cx="5292725" cy="628015"/>
          </a:xfrm>
        </p:grpSpPr>
        <p:sp>
          <p:nvSpPr>
            <p:cNvPr id="7" name="object 7"/>
            <p:cNvSpPr/>
            <p:nvPr/>
          </p:nvSpPr>
          <p:spPr>
            <a:xfrm>
              <a:off x="5288024" y="1650"/>
              <a:ext cx="0" cy="628015"/>
            </a:xfrm>
            <a:custGeom>
              <a:avLst/>
              <a:gdLst/>
              <a:ahLst/>
              <a:cxnLst/>
              <a:rect l="l" t="t" r="r" b="b"/>
              <a:pathLst>
                <a:path h="628015">
                  <a:moveTo>
                    <a:pt x="0" y="627888"/>
                  </a:moveTo>
                  <a:lnTo>
                    <a:pt x="0" y="0"/>
                  </a:lnTo>
                </a:path>
              </a:pathLst>
            </a:custGeom>
            <a:ln w="9146">
              <a:solidFill>
                <a:srgbClr val="0F54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666"/>
              <a:ext cx="5281930" cy="617220"/>
            </a:xfrm>
            <a:custGeom>
              <a:avLst/>
              <a:gdLst/>
              <a:ahLst/>
              <a:cxnLst/>
              <a:rect l="l" t="t" r="r" b="b"/>
              <a:pathLst>
                <a:path w="5281930" h="617220">
                  <a:moveTo>
                    <a:pt x="5280660" y="617220"/>
                  </a:moveTo>
                  <a:lnTo>
                    <a:pt x="0" y="617220"/>
                  </a:lnTo>
                  <a:lnTo>
                    <a:pt x="0" y="0"/>
                  </a:lnTo>
                  <a:lnTo>
                    <a:pt x="5280660" y="0"/>
                  </a:lnTo>
                  <a:lnTo>
                    <a:pt x="5280660" y="6172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40626" y="377316"/>
            <a:ext cx="3937000" cy="341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95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«bE3OPACHOCTb</a:t>
            </a:r>
            <a:r>
              <a:rPr sz="9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5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HA</a:t>
            </a:r>
            <a:r>
              <a:rPr sz="9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FFFFFF"/>
                </a:solidFill>
                <a:latin typeface="Microsoft Sans Serif"/>
                <a:cs typeface="Microsoft Sans Serif"/>
              </a:rPr>
              <a:t>po</a:t>
            </a:r>
            <a:r>
              <a:rPr sz="95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950" dirty="0">
                <a:solidFill>
                  <a:srgbClr val="FFFFFF"/>
                </a:solidFill>
                <a:latin typeface="Microsoft Sans Serif"/>
                <a:cs typeface="Microsoft Sans Serif"/>
              </a:rPr>
              <a:t>orE</a:t>
            </a:r>
            <a:r>
              <a:rPr sz="95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5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HECOBEPIJJEHHOfłETHHX</a:t>
            </a:r>
            <a:r>
              <a:rPr sz="9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BOĄHTEfïEÚ»</a:t>
            </a:r>
            <a:endParaRPr sz="950">
              <a:latin typeface="Microsoft Sans Serif"/>
              <a:cs typeface="Microsoft Sans Serif"/>
            </a:endParaRPr>
          </a:p>
          <a:p>
            <a:pPr marL="250190" marR="12700" indent="-236854" algn="just">
              <a:lnSpc>
                <a:spcPct val="99500"/>
              </a:lnSpc>
              <a:spcBef>
                <a:spcPts val="855"/>
              </a:spcBef>
              <a:buChar char="•"/>
              <a:tabLst>
                <a:tab pos="250190" algn="l"/>
              </a:tabLst>
            </a:pP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Ответственность</a:t>
            </a:r>
            <a:r>
              <a:rPr sz="1200" spc="3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за</a:t>
            </a:r>
            <a:r>
              <a:rPr sz="1200" spc="2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административные</a:t>
            </a:r>
            <a:r>
              <a:rPr sz="1200" spc="2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правонаруше-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ния</a:t>
            </a:r>
            <a:r>
              <a:rPr sz="1200" spc="3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200" spc="2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области</a:t>
            </a:r>
            <a:r>
              <a:rPr sz="1200" spc="3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дорожного</a:t>
            </a:r>
            <a:r>
              <a:rPr sz="1200" spc="4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движения</a:t>
            </a:r>
            <a:r>
              <a:rPr sz="1200" spc="3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предусмотрена 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12-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й</a:t>
            </a:r>
            <a:r>
              <a:rPr sz="1200" spc="1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главой</a:t>
            </a:r>
            <a:r>
              <a:rPr sz="1200" spc="1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Кодекса</a:t>
            </a:r>
            <a:r>
              <a:rPr sz="1200" spc="17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Российской</a:t>
            </a:r>
            <a:r>
              <a:rPr sz="1200" spc="1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Федерации</a:t>
            </a:r>
            <a:r>
              <a:rPr sz="1200" spc="2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об</a:t>
            </a:r>
            <a:r>
              <a:rPr sz="1200" spc="1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адми-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нистративных</a:t>
            </a:r>
            <a:r>
              <a:rPr sz="1200" spc="17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правонарушениях</a:t>
            </a:r>
            <a:endParaRPr sz="1200">
              <a:latin typeface="Calibri"/>
              <a:cs typeface="Calibri"/>
            </a:endParaRPr>
          </a:p>
          <a:p>
            <a:pPr marL="247650" marR="5080" indent="-235585" algn="just">
              <a:lnSpc>
                <a:spcPts val="1440"/>
              </a:lnSpc>
              <a:spcBef>
                <a:spcPts val="910"/>
              </a:spcBef>
              <a:buChar char="•"/>
              <a:tabLst>
                <a:tab pos="247650" algn="l"/>
                <a:tab pos="250825" algn="l"/>
              </a:tabLst>
            </a:pP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	</a:t>
            </a:r>
            <a:r>
              <a:rPr sz="1300" spc="-25" dirty="0">
                <a:solidFill>
                  <a:srgbClr val="1F1F1F"/>
                </a:solidFill>
                <a:latin typeface="Calibri"/>
                <a:cs typeface="Calibri"/>
              </a:rPr>
              <a:t>Нарушение</a:t>
            </a:r>
            <a:r>
              <a:rPr sz="1300" spc="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ПДД</a:t>
            </a:r>
            <a:r>
              <a:rPr sz="1300" spc="-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РФ</a:t>
            </a:r>
            <a:r>
              <a:rPr sz="130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1F1F1F"/>
                </a:solidFill>
                <a:latin typeface="Calibri"/>
                <a:cs typeface="Calibri"/>
              </a:rPr>
              <a:t>лицом,</a:t>
            </a:r>
            <a:r>
              <a:rPr sz="1300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1F1F1F"/>
                </a:solidFill>
                <a:latin typeface="Calibri"/>
                <a:cs typeface="Calibri"/>
              </a:rPr>
              <a:t>использующим</a:t>
            </a:r>
            <a:r>
              <a:rPr sz="1300" spc="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для</a:t>
            </a:r>
            <a:r>
              <a:rPr sz="130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пере- </a:t>
            </a:r>
            <a:r>
              <a:rPr sz="1300" spc="-70" dirty="0">
                <a:solidFill>
                  <a:srgbClr val="1F1F1F"/>
                </a:solidFill>
                <a:latin typeface="Calibri"/>
                <a:cs typeface="Calibri"/>
              </a:rPr>
              <a:t>движения</a:t>
            </a:r>
            <a:r>
              <a:rPr sz="1300" spc="-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75" dirty="0">
                <a:solidFill>
                  <a:srgbClr val="1F1F1F"/>
                </a:solidFill>
                <a:latin typeface="Calibri"/>
                <a:cs typeface="Calibri"/>
              </a:rPr>
              <a:t>СИМ,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1F1F1F"/>
                </a:solidFill>
                <a:latin typeface="Calibri"/>
                <a:cs typeface="Calibri"/>
              </a:rPr>
              <a:t>квалифицируется</a:t>
            </a:r>
            <a:r>
              <a:rPr sz="130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по</a:t>
            </a:r>
            <a:r>
              <a:rPr sz="1300" spc="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85" dirty="0">
                <a:solidFill>
                  <a:srgbClr val="1F1F1F"/>
                </a:solidFill>
                <a:latin typeface="Calibri"/>
                <a:cs typeface="Calibri"/>
              </a:rPr>
              <a:t>ч.</a:t>
            </a:r>
            <a:r>
              <a:rPr sz="1300" spc="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2</a:t>
            </a:r>
            <a:r>
              <a:rPr sz="1300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1F1F1F"/>
                </a:solidFill>
                <a:latin typeface="Calibri"/>
                <a:cs typeface="Calibri"/>
              </a:rPr>
              <a:t>ст.</a:t>
            </a:r>
            <a:r>
              <a:rPr sz="1300" spc="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75" dirty="0">
                <a:solidFill>
                  <a:srgbClr val="1F1F1F"/>
                </a:solidFill>
                <a:latin typeface="Calibri"/>
                <a:cs typeface="Calibri"/>
              </a:rPr>
              <a:t>12.29</a:t>
            </a:r>
            <a:r>
              <a:rPr sz="1300" spc="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1F1F1F"/>
                </a:solidFill>
                <a:latin typeface="Calibri"/>
                <a:cs typeface="Calibri"/>
              </a:rPr>
              <a:t>KoAП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РФ</a:t>
            </a:r>
            <a:r>
              <a:rPr sz="1300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и</a:t>
            </a:r>
            <a:r>
              <a:rPr sz="1300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влечет</a:t>
            </a:r>
            <a:r>
              <a:rPr sz="1300" spc="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1F1F1F"/>
                </a:solidFill>
                <a:latin typeface="Calibri"/>
                <a:cs typeface="Calibri"/>
              </a:rPr>
              <a:t>наложение</a:t>
            </a:r>
            <a:r>
              <a:rPr sz="1300" spc="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45" dirty="0">
                <a:solidFill>
                  <a:srgbClr val="1F1F1F"/>
                </a:solidFill>
                <a:latin typeface="Calibri"/>
                <a:cs typeface="Calibri"/>
              </a:rPr>
              <a:t>административного</a:t>
            </a:r>
            <a:r>
              <a:rPr sz="1300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1F1F1F"/>
                </a:solidFill>
                <a:latin typeface="Calibri"/>
                <a:cs typeface="Calibri"/>
              </a:rPr>
              <a:t>штрафа</a:t>
            </a:r>
            <a:r>
              <a:rPr sz="1300" spc="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0" dirty="0">
                <a:solidFill>
                  <a:srgbClr val="1F1F1F"/>
                </a:solidFill>
                <a:latin typeface="Calibri"/>
                <a:cs typeface="Calibri"/>
              </a:rPr>
              <a:t>в </a:t>
            </a:r>
            <a:r>
              <a:rPr sz="1300" spc="-55" dirty="0">
                <a:solidFill>
                  <a:srgbClr val="1F1F1F"/>
                </a:solidFill>
                <a:latin typeface="Calibri"/>
                <a:cs typeface="Calibri"/>
              </a:rPr>
              <a:t>размере</a:t>
            </a:r>
            <a:r>
              <a:rPr sz="130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1F1F1F"/>
                </a:solidFill>
                <a:latin typeface="Calibri"/>
                <a:cs typeface="Calibri"/>
              </a:rPr>
              <a:t>восьмисот</a:t>
            </a:r>
            <a:r>
              <a:rPr sz="130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40" dirty="0">
                <a:solidFill>
                  <a:srgbClr val="1F1F1F"/>
                </a:solidFill>
                <a:latin typeface="Calibri"/>
                <a:cs typeface="Calibri"/>
              </a:rPr>
              <a:t>рублей</a:t>
            </a:r>
            <a:r>
              <a:rPr sz="130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55" dirty="0">
                <a:solidFill>
                  <a:srgbClr val="1F1F1F"/>
                </a:solidFill>
                <a:latin typeface="Calibri"/>
                <a:cs typeface="Calibri"/>
              </a:rPr>
              <a:t>(превышение</a:t>
            </a:r>
            <a:r>
              <a:rPr sz="1300" spc="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1F1F1F"/>
                </a:solidFill>
                <a:latin typeface="Calibri"/>
                <a:cs typeface="Calibri"/>
              </a:rPr>
              <a:t>скорости,</a:t>
            </a:r>
            <a:r>
              <a:rPr sz="1300" spc="-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25" dirty="0">
                <a:solidFill>
                  <a:srgbClr val="1F1F1F"/>
                </a:solidFill>
                <a:latin typeface="Calibri"/>
                <a:cs typeface="Calibri"/>
              </a:rPr>
              <a:t>вы-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езд</a:t>
            </a:r>
            <a:r>
              <a:rPr sz="1300" spc="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300" spc="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место,</a:t>
            </a:r>
            <a:r>
              <a:rPr sz="1300" spc="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где</a:t>
            </a:r>
            <a:r>
              <a:rPr sz="1300" spc="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это</a:t>
            </a:r>
            <a:r>
              <a:rPr sz="1300" spc="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30" dirty="0">
                <a:solidFill>
                  <a:srgbClr val="1F1F1F"/>
                </a:solidFill>
                <a:latin typeface="Calibri"/>
                <a:cs typeface="Calibri"/>
              </a:rPr>
              <a:t>запрещено,</a:t>
            </a:r>
            <a:r>
              <a:rPr sz="1300" spc="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1F1F1F"/>
                </a:solidFill>
                <a:latin typeface="Calibri"/>
                <a:cs typeface="Calibri"/>
              </a:rPr>
              <a:t>если</a:t>
            </a:r>
            <a:r>
              <a:rPr sz="1300" spc="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300" spc="-35" dirty="0">
                <a:solidFill>
                  <a:srgbClr val="1F1F1F"/>
                </a:solidFill>
                <a:latin typeface="Calibri"/>
                <a:cs typeface="Calibri"/>
              </a:rPr>
              <a:t>передвигаются </a:t>
            </a:r>
            <a:r>
              <a:rPr sz="1300" spc="-10" dirty="0">
                <a:solidFill>
                  <a:srgbClr val="1F1F1F"/>
                </a:solidFill>
                <a:latin typeface="Calibri"/>
                <a:cs typeface="Calibri"/>
              </a:rPr>
              <a:t>вдвоем)</a:t>
            </a:r>
            <a:endParaRPr sz="1300">
              <a:latin typeface="Calibri"/>
              <a:cs typeface="Calibri"/>
            </a:endParaRPr>
          </a:p>
          <a:p>
            <a:pPr marL="249554" marR="13970" indent="-236854" algn="just">
              <a:lnSpc>
                <a:spcPts val="1440"/>
              </a:lnSpc>
              <a:spcBef>
                <a:spcPts val="860"/>
              </a:spcBef>
              <a:buChar char="•"/>
              <a:tabLst>
                <a:tab pos="249554" algn="l"/>
                <a:tab pos="250825" algn="l"/>
              </a:tabLst>
            </a:pP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	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Штраф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за</a:t>
            </a:r>
            <a:r>
              <a:rPr sz="1250" spc="-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выезд</a:t>
            </a:r>
            <a:r>
              <a:rPr sz="1250" spc="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на</a:t>
            </a:r>
            <a:r>
              <a:rPr sz="1250" spc="-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дорогу,</a:t>
            </a:r>
            <a:r>
              <a:rPr sz="1250" spc="-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где</a:t>
            </a:r>
            <a:r>
              <a:rPr sz="1250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максимальная</a:t>
            </a:r>
            <a:r>
              <a:rPr sz="1250" spc="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скорость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потока</a:t>
            </a:r>
            <a:r>
              <a:rPr sz="1250" spc="-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не</a:t>
            </a:r>
            <a:r>
              <a:rPr sz="1250" spc="-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ограничена</a:t>
            </a:r>
            <a:r>
              <a:rPr sz="1250" spc="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60</a:t>
            </a:r>
            <a:r>
              <a:rPr sz="1250" spc="-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45" dirty="0">
                <a:solidFill>
                  <a:srgbClr val="1F1F1F"/>
                </a:solidFill>
                <a:latin typeface="Calibri"/>
                <a:cs typeface="Calibri"/>
              </a:rPr>
              <a:t>км/ч,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составляет</a:t>
            </a:r>
            <a:r>
              <a:rPr sz="1250" spc="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1000</a:t>
            </a:r>
            <a:r>
              <a:rPr sz="125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рублей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(ч.</a:t>
            </a:r>
            <a:r>
              <a:rPr sz="1250" spc="-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50" dirty="0">
                <a:solidFill>
                  <a:srgbClr val="1F1F1F"/>
                </a:solidFill>
                <a:latin typeface="Calibri"/>
                <a:cs typeface="Calibri"/>
              </a:rPr>
              <a:t>1.</a:t>
            </a:r>
            <a:r>
              <a:rPr sz="1250" spc="-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40" dirty="0">
                <a:solidFill>
                  <a:srgbClr val="1F1F1F"/>
                </a:solidFill>
                <a:latin typeface="Calibri"/>
                <a:cs typeface="Calibri"/>
              </a:rPr>
              <a:t>ст.</a:t>
            </a:r>
            <a:r>
              <a:rPr sz="125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50" dirty="0">
                <a:solidFill>
                  <a:srgbClr val="1F1F1F"/>
                </a:solidFill>
                <a:latin typeface="Calibri"/>
                <a:cs typeface="Calibri"/>
              </a:rPr>
              <a:t>12.30</a:t>
            </a:r>
            <a:r>
              <a:rPr sz="1250" spc="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KoAП 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РФ)</a:t>
            </a:r>
            <a:endParaRPr sz="1250">
              <a:latin typeface="Calibri"/>
              <a:cs typeface="Calibri"/>
            </a:endParaRPr>
          </a:p>
          <a:p>
            <a:pPr marL="249554" indent="-236854" algn="just">
              <a:lnSpc>
                <a:spcPts val="1370"/>
              </a:lnSpc>
              <a:buChar char="•"/>
              <a:tabLst>
                <a:tab pos="249554" algn="l"/>
                <a:tab pos="250825" algn="l"/>
              </a:tabLst>
            </a:pP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	Штраф</a:t>
            </a:r>
            <a:r>
              <a:rPr sz="1250" spc="7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за</a:t>
            </a:r>
            <a:r>
              <a:rPr sz="1250" spc="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причинение</a:t>
            </a:r>
            <a:r>
              <a:rPr sz="1250" spc="10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вреда</a:t>
            </a:r>
            <a:r>
              <a:rPr sz="1250" spc="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здоровью</a:t>
            </a:r>
            <a:r>
              <a:rPr sz="1250" spc="1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человека</a:t>
            </a:r>
            <a:r>
              <a:rPr sz="1250" spc="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лег-</a:t>
            </a:r>
            <a:endParaRPr sz="1250">
              <a:latin typeface="Calibri"/>
              <a:cs typeface="Calibri"/>
            </a:endParaRPr>
          </a:p>
          <a:p>
            <a:pPr marL="249554" marR="16510" algn="just">
              <a:lnSpc>
                <a:spcPts val="1420"/>
              </a:lnSpc>
              <a:spcBef>
                <a:spcPts val="85"/>
              </a:spcBef>
            </a:pP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кой</a:t>
            </a:r>
            <a:r>
              <a:rPr sz="1250" spc="-7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или</a:t>
            </a:r>
            <a:r>
              <a:rPr sz="1250" spc="-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средней</a:t>
            </a:r>
            <a:r>
              <a:rPr sz="1250" spc="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тяжести</a:t>
            </a:r>
            <a:r>
              <a:rPr sz="1250" spc="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по</a:t>
            </a:r>
            <a:r>
              <a:rPr sz="1250" spc="-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неосторожности</a:t>
            </a:r>
            <a:r>
              <a:rPr sz="1250" spc="-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составля-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ет</a:t>
            </a:r>
            <a:r>
              <a:rPr sz="1250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14" dirty="0">
                <a:solidFill>
                  <a:srgbClr val="1F1F1F"/>
                </a:solidFill>
                <a:latin typeface="Calibri"/>
                <a:cs typeface="Calibri"/>
              </a:rPr>
              <a:t>1000—</a:t>
            </a:r>
            <a:r>
              <a:rPr sz="1250" spc="-80" dirty="0">
                <a:solidFill>
                  <a:srgbClr val="1F1F1F"/>
                </a:solidFill>
                <a:latin typeface="Calibri"/>
                <a:cs typeface="Calibri"/>
              </a:rPr>
              <a:t>1500</a:t>
            </a:r>
            <a:r>
              <a:rPr sz="1250" spc="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рублей</a:t>
            </a:r>
            <a:r>
              <a:rPr sz="1250" spc="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(ч.</a:t>
            </a:r>
            <a:r>
              <a:rPr sz="1250" spc="-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30" dirty="0">
                <a:solidFill>
                  <a:srgbClr val="1F1F1F"/>
                </a:solidFill>
                <a:latin typeface="Calibri"/>
                <a:cs typeface="Calibri"/>
              </a:rPr>
              <a:t>2.</a:t>
            </a:r>
            <a:r>
              <a:rPr sz="1250" spc="-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40" dirty="0">
                <a:solidFill>
                  <a:srgbClr val="1F1F1F"/>
                </a:solidFill>
                <a:latin typeface="Calibri"/>
                <a:cs typeface="Calibri"/>
              </a:rPr>
              <a:t>ст.</a:t>
            </a:r>
            <a:r>
              <a:rPr sz="1250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55" dirty="0">
                <a:solidFill>
                  <a:srgbClr val="1F1F1F"/>
                </a:solidFill>
                <a:latin typeface="Calibri"/>
                <a:cs typeface="Calibri"/>
              </a:rPr>
              <a:t>12.30</a:t>
            </a:r>
            <a:r>
              <a:rPr sz="1250" spc="-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KoAП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РФ)</a:t>
            </a:r>
            <a:endParaRPr sz="1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0629" y="4699126"/>
            <a:ext cx="238817" cy="4241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85349" y="1087246"/>
            <a:ext cx="2962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399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Мотоцикл</a:t>
            </a:r>
            <a:r>
              <a:rPr sz="1200" spc="375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—</a:t>
            </a:r>
            <a:r>
              <a:rPr sz="1200" spc="430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двухколесное</a:t>
            </a:r>
            <a:r>
              <a:rPr sz="1200" spc="400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механи-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ческое</a:t>
            </a:r>
            <a:r>
              <a:rPr sz="1200" spc="235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транспортное</a:t>
            </a:r>
            <a:r>
              <a:rPr sz="1200" spc="280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средство,</a:t>
            </a:r>
            <a:r>
              <a:rPr sz="1200" spc="225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рабочий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объем</a:t>
            </a:r>
            <a:r>
              <a:rPr sz="1200" spc="390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двигателя</a:t>
            </a:r>
            <a:r>
              <a:rPr sz="1200" spc="409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которого</a:t>
            </a:r>
            <a:r>
              <a:rPr sz="1200" spc="415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превышает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8116" y="1635886"/>
            <a:ext cx="1263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9C9C9C"/>
                </a:solidFill>
                <a:latin typeface="Calibri"/>
                <a:cs typeface="Calibri"/>
              </a:rPr>
              <a:t>"’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47239" y="1635886"/>
            <a:ext cx="3016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83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50</a:t>
            </a:r>
            <a:r>
              <a:rPr sz="1200" spc="10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куб.</a:t>
            </a:r>
            <a:r>
              <a:rPr sz="1200" spc="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см,</a:t>
            </a:r>
            <a:r>
              <a:rPr sz="1200" spc="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а</a:t>
            </a:r>
            <a:r>
              <a:rPr sz="120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максимальная</a:t>
            </a:r>
            <a:r>
              <a:rPr sz="1200" spc="2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конструктивная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скорость</a:t>
            </a:r>
            <a:r>
              <a:rPr sz="1200" spc="1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превышает</a:t>
            </a:r>
            <a:r>
              <a:rPr sz="1200" spc="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50</a:t>
            </a:r>
            <a:r>
              <a:rPr sz="1200" spc="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км/ч.</a:t>
            </a:r>
            <a:endParaRPr sz="1200">
              <a:latin typeface="Calibri"/>
              <a:cs typeface="Calibri"/>
            </a:endParaRPr>
          </a:p>
          <a:p>
            <a:pPr marL="227329">
              <a:lnSpc>
                <a:spcPct val="100000"/>
              </a:lnSpc>
            </a:pP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Мопед</a:t>
            </a:r>
            <a:r>
              <a:rPr sz="1200" spc="3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—</a:t>
            </a:r>
            <a:r>
              <a:rPr sz="1200" spc="4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двухколесное</a:t>
            </a:r>
            <a:r>
              <a:rPr sz="1200" spc="4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(трехколесное)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3848" y="2184526"/>
            <a:ext cx="4142104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5170" marR="5080" indent="216535" algn="r">
              <a:lnSpc>
                <a:spcPct val="100000"/>
              </a:lnSpc>
              <a:spcBef>
                <a:spcPts val="100"/>
              </a:spcBef>
              <a:tabLst>
                <a:tab pos="2040889" algn="l"/>
                <a:tab pos="3127375" algn="l"/>
                <a:tab pos="3923029" algn="l"/>
              </a:tabLst>
            </a:pP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механическое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транспортное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	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средство,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	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ра-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бочий</a:t>
            </a:r>
            <a:r>
              <a:rPr sz="1200" spc="3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объем</a:t>
            </a:r>
            <a:r>
              <a:rPr sz="1200" spc="3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двигателя</a:t>
            </a:r>
            <a:r>
              <a:rPr sz="1200" spc="4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которого</a:t>
            </a:r>
            <a:r>
              <a:rPr sz="1200" spc="3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не</a:t>
            </a:r>
            <a:r>
              <a:rPr sz="1200" spc="3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превышает</a:t>
            </a:r>
            <a:endParaRPr sz="12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</a:pP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50</a:t>
            </a:r>
            <a:r>
              <a:rPr sz="1200" spc="1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куб.</a:t>
            </a:r>
            <a:r>
              <a:rPr sz="1200" spc="1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см,</a:t>
            </a:r>
            <a:r>
              <a:rPr sz="1200" spc="1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а</a:t>
            </a:r>
            <a:r>
              <a:rPr sz="1200" spc="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максимальная</a:t>
            </a:r>
            <a:r>
              <a:rPr sz="1200" spc="2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конструктивная</a:t>
            </a:r>
            <a:r>
              <a:rPr sz="1200" spc="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скорость</a:t>
            </a:r>
            <a:r>
              <a:rPr sz="1200" spc="1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не</a:t>
            </a:r>
            <a:r>
              <a:rPr sz="1200" spc="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F1F1F"/>
                </a:solidFill>
                <a:latin typeface="Calibri"/>
                <a:cs typeface="Calibri"/>
              </a:rPr>
              <a:t>пре-</a:t>
            </a:r>
            <a:endParaRPr sz="1200">
              <a:latin typeface="Calibri"/>
              <a:cs typeface="Calibri"/>
            </a:endParaRPr>
          </a:p>
          <a:p>
            <a:pPr marL="13335" algn="just">
              <a:lnSpc>
                <a:spcPts val="1360"/>
              </a:lnSpc>
              <a:spcBef>
                <a:spcPts val="50"/>
              </a:spcBef>
            </a:pPr>
            <a:r>
              <a:rPr sz="1150" dirty="0">
                <a:solidFill>
                  <a:srgbClr val="1F1F1F"/>
                </a:solidFill>
                <a:latin typeface="Calibri"/>
                <a:cs typeface="Calibri"/>
              </a:rPr>
              <a:t>вышает</a:t>
            </a:r>
            <a:r>
              <a:rPr sz="1150" spc="1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1F1F1F"/>
                </a:solidFill>
                <a:latin typeface="Calibri"/>
                <a:cs typeface="Calibri"/>
              </a:rPr>
              <a:t>50</a:t>
            </a:r>
            <a:r>
              <a:rPr sz="1150" spc="8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1F1F1F"/>
                </a:solidFill>
                <a:latin typeface="Calibri"/>
                <a:cs typeface="Calibri"/>
              </a:rPr>
              <a:t>км/ч.</a:t>
            </a:r>
            <a:endParaRPr sz="1150">
              <a:latin typeface="Calibri"/>
              <a:cs typeface="Calibri"/>
            </a:endParaRPr>
          </a:p>
          <a:p>
            <a:pPr marL="12700" marR="7620" indent="219710" algn="just">
              <a:lnSpc>
                <a:spcPts val="1440"/>
              </a:lnSpc>
              <a:spcBef>
                <a:spcPts val="75"/>
              </a:spcBef>
            </a:pP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Для</a:t>
            </a:r>
            <a:r>
              <a:rPr sz="1250" spc="225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управления</a:t>
            </a:r>
            <a:r>
              <a:rPr sz="1250" spc="250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мототранспортом</a:t>
            </a:r>
            <a:r>
              <a:rPr sz="1250" spc="170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требуется</a:t>
            </a:r>
            <a:r>
              <a:rPr sz="1250" spc="254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после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обучения</a:t>
            </a:r>
            <a:r>
              <a:rPr sz="1250" spc="27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в</a:t>
            </a:r>
            <a:r>
              <a:rPr sz="1250" spc="30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автошколе</a:t>
            </a:r>
            <a:r>
              <a:rPr sz="1250" spc="3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получить</a:t>
            </a:r>
            <a:r>
              <a:rPr sz="1250" spc="29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водительское</a:t>
            </a:r>
            <a:r>
              <a:rPr sz="1250" spc="43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удостове-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рение:</a:t>
            </a:r>
            <a:endParaRPr sz="1200">
              <a:latin typeface="Calibri"/>
              <a:cs typeface="Calibri"/>
            </a:endParaRPr>
          </a:p>
          <a:p>
            <a:pPr marL="459740" indent="-238760">
              <a:lnSpc>
                <a:spcPts val="1390"/>
              </a:lnSpc>
              <a:buChar char="•"/>
              <a:tabLst>
                <a:tab pos="459740" algn="l"/>
              </a:tabLst>
            </a:pP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с</a:t>
            </a:r>
            <a:r>
              <a:rPr sz="1200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18</a:t>
            </a:r>
            <a:r>
              <a:rPr sz="1200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лет</a:t>
            </a:r>
            <a:r>
              <a:rPr sz="1200" spc="-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—</a:t>
            </a:r>
            <a:r>
              <a:rPr sz="1200" spc="1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категория</a:t>
            </a:r>
            <a:r>
              <a:rPr sz="1200" spc="1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75" dirty="0">
                <a:solidFill>
                  <a:srgbClr val="1F1F1F"/>
                </a:solidFill>
                <a:latin typeface="Calibri"/>
                <a:cs typeface="Calibri"/>
              </a:rPr>
              <a:t>«А»</a:t>
            </a:r>
            <a:r>
              <a:rPr sz="1200" spc="-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—</a:t>
            </a:r>
            <a:r>
              <a:rPr sz="1200" spc="20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МОТОЦИКЛЫ;</a:t>
            </a:r>
            <a:endParaRPr sz="1200">
              <a:latin typeface="Calibri"/>
              <a:cs typeface="Calibri"/>
            </a:endParaRPr>
          </a:p>
          <a:p>
            <a:pPr marL="459105" marR="25400" indent="-238760">
              <a:lnSpc>
                <a:spcPct val="100000"/>
              </a:lnSpc>
              <a:buChar char="•"/>
              <a:tabLst>
                <a:tab pos="459105" algn="l"/>
              </a:tabLst>
            </a:pP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с</a:t>
            </a:r>
            <a:r>
              <a:rPr sz="1200" spc="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16</a:t>
            </a:r>
            <a:r>
              <a:rPr sz="1200" spc="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лет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—</a:t>
            </a:r>
            <a:r>
              <a:rPr sz="1200" spc="1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подкатегория</a:t>
            </a:r>
            <a:r>
              <a:rPr sz="1200" spc="114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55" dirty="0">
                <a:solidFill>
                  <a:srgbClr val="1F1F1F"/>
                </a:solidFill>
                <a:latin typeface="Calibri"/>
                <a:cs typeface="Calibri"/>
              </a:rPr>
              <a:t>«A1»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1F1F1F"/>
                </a:solidFill>
                <a:latin typeface="Calibri"/>
                <a:cs typeface="Calibri"/>
              </a:rPr>
              <a:t>—</a:t>
            </a:r>
            <a:r>
              <a:rPr sz="1200" i="1" spc="2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ЛЕГКИЕ</a:t>
            </a:r>
            <a:r>
              <a:rPr sz="1200" spc="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МОТОЦИКЛЫ (объем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двигателя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до</a:t>
            </a:r>
            <a:r>
              <a:rPr sz="1200" spc="-2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125</a:t>
            </a:r>
            <a:r>
              <a:rPr sz="1200" spc="-3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куб.</a:t>
            </a:r>
            <a:r>
              <a:rPr sz="1200" spc="-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F1F1F"/>
                </a:solidFill>
                <a:latin typeface="Calibri"/>
                <a:cs typeface="Calibri"/>
              </a:rPr>
              <a:t>см);</a:t>
            </a:r>
            <a:endParaRPr sz="1200">
              <a:latin typeface="Calibri"/>
              <a:cs typeface="Calibri"/>
            </a:endParaRPr>
          </a:p>
          <a:p>
            <a:pPr marL="459740" marR="12065" indent="-239395">
              <a:lnSpc>
                <a:spcPct val="100000"/>
              </a:lnSpc>
              <a:buChar char="•"/>
              <a:tabLst>
                <a:tab pos="459740" algn="l"/>
              </a:tabLst>
            </a:pP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с</a:t>
            </a:r>
            <a:r>
              <a:rPr sz="1200" spc="-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F1F1F"/>
                </a:solidFill>
                <a:latin typeface="Calibri"/>
                <a:cs typeface="Calibri"/>
              </a:rPr>
              <a:t>16</a:t>
            </a:r>
            <a:r>
              <a:rPr sz="1200" spc="-5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лет</a:t>
            </a:r>
            <a:r>
              <a:rPr sz="1200" spc="-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—</a:t>
            </a:r>
            <a:r>
              <a:rPr sz="1200" spc="7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категория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5" dirty="0">
                <a:solidFill>
                  <a:srgbClr val="1F1F1F"/>
                </a:solidFill>
                <a:latin typeface="Calibri"/>
                <a:cs typeface="Calibri"/>
              </a:rPr>
              <a:t>«М»</a:t>
            </a:r>
            <a:r>
              <a:rPr sz="1200" spc="-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—</a:t>
            </a:r>
            <a:r>
              <a:rPr sz="1200" spc="1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МОПЕДЫ</a:t>
            </a:r>
            <a:r>
              <a:rPr sz="1200" spc="-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(объем</a:t>
            </a:r>
            <a:r>
              <a:rPr sz="1200" spc="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F1F1F"/>
                </a:solidFill>
                <a:latin typeface="Calibri"/>
                <a:cs typeface="Calibri"/>
              </a:rPr>
              <a:t>двигателя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до</a:t>
            </a:r>
            <a:r>
              <a:rPr sz="120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50</a:t>
            </a:r>
            <a:r>
              <a:rPr sz="120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1F1F"/>
                </a:solidFill>
                <a:latin typeface="Calibri"/>
                <a:cs typeface="Calibri"/>
              </a:rPr>
              <a:t>куб.</a:t>
            </a:r>
            <a:r>
              <a:rPr sz="1200" spc="-6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F1F1F"/>
                </a:solidFill>
                <a:latin typeface="Calibri"/>
                <a:cs typeface="Calibri"/>
              </a:rPr>
              <a:t>см).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6457" y="6524116"/>
            <a:ext cx="3490595" cy="8470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6350" algn="ctr">
              <a:lnSpc>
                <a:spcPts val="1440"/>
              </a:lnSpc>
              <a:spcBef>
                <a:spcPts val="195"/>
              </a:spcBef>
            </a:pPr>
            <a:r>
              <a:rPr sz="1250" spc="65" dirty="0">
                <a:solidFill>
                  <a:srgbClr val="1F1F1F"/>
                </a:solidFill>
                <a:latin typeface="Calibri"/>
                <a:cs typeface="Calibri"/>
              </a:rPr>
              <a:t>На</a:t>
            </a:r>
            <a:r>
              <a:rPr sz="1250" spc="-2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1F1F1F"/>
                </a:solidFill>
                <a:latin typeface="Calibri"/>
                <a:cs typeface="Calibri"/>
              </a:rPr>
              <a:t>сельской,</a:t>
            </a:r>
            <a:r>
              <a:rPr sz="1250" spc="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1F1F1F"/>
                </a:solidFill>
                <a:latin typeface="Calibri"/>
                <a:cs typeface="Calibri"/>
              </a:rPr>
              <a:t>грунтовой</a:t>
            </a:r>
            <a:r>
              <a:rPr sz="1250" spc="8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1F1F1F"/>
                </a:solidFill>
                <a:latin typeface="Calibri"/>
                <a:cs typeface="Calibri"/>
              </a:rPr>
              <a:t>и</a:t>
            </a:r>
            <a:r>
              <a:rPr sz="1250" spc="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1F1F1F"/>
                </a:solidFill>
                <a:latin typeface="Calibri"/>
                <a:cs typeface="Calibri"/>
              </a:rPr>
              <a:t>полевой</a:t>
            </a:r>
            <a:r>
              <a:rPr sz="1250" spc="9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дорогах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действуют</a:t>
            </a:r>
            <a:r>
              <a:rPr sz="1250" spc="17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ПДД.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65" dirty="0">
                <a:solidFill>
                  <a:srgbClr val="1F1F1F"/>
                </a:solidFill>
                <a:latin typeface="Calibri"/>
                <a:cs typeface="Calibri"/>
              </a:rPr>
              <a:t>На</a:t>
            </a:r>
            <a:r>
              <a:rPr sz="1250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50" dirty="0">
                <a:solidFill>
                  <a:srgbClr val="1F1F1F"/>
                </a:solidFill>
                <a:latin typeface="Calibri"/>
                <a:cs typeface="Calibri"/>
              </a:rPr>
              <a:t>них</a:t>
            </a:r>
            <a:r>
              <a:rPr sz="1250" spc="4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запрещено</a:t>
            </a:r>
            <a:r>
              <a:rPr sz="1250" spc="10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250" spc="-10" dirty="0">
                <a:solidFill>
                  <a:srgbClr val="1F1F1F"/>
                </a:solidFill>
                <a:latin typeface="Calibri"/>
                <a:cs typeface="Calibri"/>
              </a:rPr>
              <a:t>использовать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cno</a:t>
            </a:r>
            <a:r>
              <a:rPr sz="1250" spc="155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50" dirty="0">
                <a:solidFill>
                  <a:srgbClr val="1F1F1F"/>
                </a:solidFill>
                <a:latin typeface="Calibri"/>
                <a:cs typeface="Calibri"/>
              </a:rPr>
              <a:t>тинвента</a:t>
            </a:r>
            <a:r>
              <a:rPr sz="1250" spc="165" dirty="0">
                <a:solidFill>
                  <a:srgbClr val="1F1F1F"/>
                </a:solidFill>
                <a:latin typeface="Calibri"/>
                <a:cs typeface="Calibri"/>
              </a:rPr>
              <a:t>  </a:t>
            </a:r>
            <a:r>
              <a:rPr sz="1250" spc="-25" dirty="0">
                <a:solidFill>
                  <a:srgbClr val="1F1F1F"/>
                </a:solidFill>
                <a:latin typeface="Calibri"/>
                <a:cs typeface="Calibri"/>
              </a:rPr>
              <a:t>ь.</a:t>
            </a:r>
            <a:endParaRPr sz="1250">
              <a:latin typeface="Calibri"/>
              <a:cs typeface="Calibri"/>
            </a:endParaRPr>
          </a:p>
          <a:p>
            <a:pPr marL="31115" algn="ctr">
              <a:lnSpc>
                <a:spcPct val="100000"/>
              </a:lnSpc>
              <a:spcBef>
                <a:spcPts val="615"/>
              </a:spcBef>
            </a:pPr>
            <a:r>
              <a:rPr sz="1200" spc="-50" dirty="0">
                <a:solidFill>
                  <a:srgbClr val="1F1F1F"/>
                </a:solidFill>
                <a:latin typeface="Consolas"/>
                <a:cs typeface="Consolas"/>
              </a:rPr>
              <a:t>8</a:t>
            </a:r>
            <a:endParaRPr sz="12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774" y="980566"/>
            <a:ext cx="4128490" cy="33655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26"/>
            <a:ext cx="5289550" cy="629920"/>
          </a:xfrm>
          <a:custGeom>
            <a:avLst/>
            <a:gdLst/>
            <a:ahLst/>
            <a:cxnLst/>
            <a:rect l="l" t="t" r="r" b="b"/>
            <a:pathLst>
              <a:path w="5289550" h="629920">
                <a:moveTo>
                  <a:pt x="5288280" y="629920"/>
                </a:moveTo>
                <a:lnTo>
                  <a:pt x="0" y="629920"/>
                </a:lnTo>
                <a:lnTo>
                  <a:pt x="0" y="0"/>
                </a:lnTo>
                <a:lnTo>
                  <a:pt x="5288280" y="0"/>
                </a:lnTo>
                <a:lnTo>
                  <a:pt x="5288280" y="629920"/>
                </a:lnTo>
                <a:close/>
              </a:path>
            </a:pathLst>
          </a:custGeom>
          <a:solidFill>
            <a:srgbClr val="233F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1481" y="377316"/>
            <a:ext cx="351218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«bE3OPACHOCTb</a:t>
            </a:r>
            <a:r>
              <a:rPr sz="9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5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HA</a:t>
            </a:r>
            <a:r>
              <a:rPr sz="9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FFFFFF"/>
                </a:solidFill>
                <a:latin typeface="Microsoft Sans Serif"/>
                <a:cs typeface="Microsoft Sans Serif"/>
              </a:rPr>
              <a:t>po</a:t>
            </a:r>
            <a:r>
              <a:rPr sz="95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 </a:t>
            </a:r>
            <a:r>
              <a:rPr sz="950" dirty="0">
                <a:solidFill>
                  <a:srgbClr val="FFFFFF"/>
                </a:solidFill>
                <a:latin typeface="Microsoft Sans Serif"/>
                <a:cs typeface="Microsoft Sans Serif"/>
              </a:rPr>
              <a:t>orE</a:t>
            </a:r>
            <a:r>
              <a:rPr sz="95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5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HECOBEPIJJEHHOfłETHHX</a:t>
            </a:r>
            <a:r>
              <a:rPr sz="9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BOĄHTEfïEÚ»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3916" y="628777"/>
            <a:ext cx="2377440" cy="111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0">
              <a:lnSpc>
                <a:spcPct val="100000"/>
              </a:lnSpc>
              <a:spcBef>
                <a:spcPts val="100"/>
              </a:spcBef>
            </a:pPr>
            <a:r>
              <a:rPr sz="1550" spc="-60" dirty="0">
                <a:solidFill>
                  <a:srgbClr val="D1232A"/>
                </a:solidFill>
                <a:latin typeface="Calibri"/>
                <a:cs typeface="Calibri"/>
              </a:rPr>
              <a:t>М0Т0ЭКйfiйР0ВКА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sz="1700" spc="-10" dirty="0">
                <a:solidFill>
                  <a:srgbClr val="ED1C23"/>
                </a:solidFill>
                <a:latin typeface="Calibri"/>
                <a:cs typeface="Calibri"/>
              </a:rPr>
              <a:t>Обязательно</a:t>
            </a:r>
            <a:endParaRPr sz="1700">
              <a:latin typeface="Calibri"/>
              <a:cs typeface="Calibri"/>
            </a:endParaRPr>
          </a:p>
          <a:p>
            <a:pPr marR="9525" algn="ctr">
              <a:lnSpc>
                <a:spcPct val="100000"/>
              </a:lnSpc>
              <a:spcBef>
                <a:spcPts val="1500"/>
              </a:spcBef>
            </a:pPr>
            <a:r>
              <a:rPr sz="1400" spc="-10" dirty="0">
                <a:solidFill>
                  <a:srgbClr val="1F1F1F"/>
                </a:solidFill>
                <a:latin typeface="Calibri"/>
                <a:cs typeface="Calibri"/>
              </a:rPr>
              <a:t>иотошлеи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1834" y="2041016"/>
            <a:ext cx="1375410" cy="561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10" dirty="0">
                <a:solidFill>
                  <a:srgbClr val="ED1C23"/>
                </a:solidFill>
                <a:latin typeface="Calibri"/>
                <a:cs typeface="Calibri"/>
              </a:rPr>
              <a:t>Рекомендуется</a:t>
            </a:r>
            <a:endParaRPr sz="1650">
              <a:latin typeface="Calibri"/>
              <a:cs typeface="Calibri"/>
            </a:endParaRPr>
          </a:p>
          <a:p>
            <a:pPr marL="703580">
              <a:lnSpc>
                <a:spcPct val="100000"/>
              </a:lnSpc>
              <a:spcBef>
                <a:spcPts val="980"/>
              </a:spcBef>
            </a:pPr>
            <a:r>
              <a:rPr sz="1050" spc="-10" dirty="0">
                <a:solidFill>
                  <a:srgbClr val="1F1F1F"/>
                </a:solidFill>
                <a:latin typeface="Calibri"/>
                <a:cs typeface="Calibri"/>
              </a:rPr>
              <a:t>перчатки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32897" y="3105276"/>
            <a:ext cx="75565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1F1F1F"/>
                </a:solidFill>
                <a:latin typeface="Calibri"/>
                <a:cs typeface="Calibri"/>
              </a:rPr>
              <a:t>накояенники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52577" y="7165466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1F1F1F"/>
                </a:solidFill>
                <a:latin typeface="Consolas"/>
                <a:cs typeface="Consolas"/>
              </a:rPr>
              <a:t>9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66509" y="2361056"/>
            <a:ext cx="854075" cy="34036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2540">
              <a:lnSpc>
                <a:spcPts val="1220"/>
              </a:lnSpc>
              <a:spcBef>
                <a:spcPts val="175"/>
              </a:spcBef>
            </a:pPr>
            <a:r>
              <a:rPr sz="1050" dirty="0">
                <a:solidFill>
                  <a:srgbClr val="1F1F1F"/>
                </a:solidFill>
                <a:latin typeface="Calibri"/>
                <a:cs typeface="Calibri"/>
              </a:rPr>
              <a:t>защита</a:t>
            </a:r>
            <a:r>
              <a:rPr sz="1050" spc="-3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1F1F1F"/>
                </a:solidFill>
                <a:latin typeface="Calibri"/>
                <a:cs typeface="Calibri"/>
              </a:rPr>
              <a:t>спины, </a:t>
            </a:r>
            <a:r>
              <a:rPr sz="1050" dirty="0">
                <a:solidFill>
                  <a:srgbClr val="1F1F1F"/>
                </a:solidFill>
                <a:latin typeface="Calibri"/>
                <a:cs typeface="Calibri"/>
              </a:rPr>
              <a:t>груди</a:t>
            </a:r>
            <a:r>
              <a:rPr sz="1050" spc="-40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050" spc="60" dirty="0">
                <a:solidFill>
                  <a:srgbClr val="1F1F1F"/>
                </a:solidFill>
                <a:latin typeface="Calibri"/>
                <a:cs typeface="Calibri"/>
              </a:rPr>
              <a:t>и</a:t>
            </a:r>
            <a:r>
              <a:rPr sz="1050" spc="-6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050" spc="-25" dirty="0">
                <a:solidFill>
                  <a:srgbClr val="1F1F1F"/>
                </a:solidFill>
                <a:latin typeface="Calibri"/>
                <a:cs typeface="Calibri"/>
              </a:rPr>
              <a:t>шеи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58887" y="3095116"/>
            <a:ext cx="74485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10" dirty="0">
                <a:solidFill>
                  <a:srgbClr val="1F1F1F"/>
                </a:solidFill>
                <a:latin typeface="Calibri"/>
                <a:cs typeface="Calibri"/>
              </a:rPr>
              <a:t>налокотники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66509" y="3571366"/>
            <a:ext cx="1042669" cy="48640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1270">
              <a:lnSpc>
                <a:spcPct val="96400"/>
              </a:lnSpc>
              <a:spcBef>
                <a:spcPts val="140"/>
              </a:spcBef>
            </a:pPr>
            <a:r>
              <a:rPr sz="1000" spc="-10" dirty="0">
                <a:solidFill>
                  <a:srgbClr val="1F1F1F"/>
                </a:solidFill>
                <a:latin typeface="Calibri"/>
                <a:cs typeface="Calibri"/>
              </a:rPr>
              <a:t>одежда, </a:t>
            </a:r>
            <a:r>
              <a:rPr sz="1050" spc="-10" dirty="0">
                <a:solidFill>
                  <a:srgbClr val="1F1F1F"/>
                </a:solidFill>
                <a:latin typeface="Calibri"/>
                <a:cs typeface="Calibri"/>
              </a:rPr>
              <a:t>прикрывающая </a:t>
            </a:r>
            <a:r>
              <a:rPr sz="1050" dirty="0">
                <a:solidFill>
                  <a:srgbClr val="1F1F1F"/>
                </a:solidFill>
                <a:latin typeface="Calibri"/>
                <a:cs typeface="Calibri"/>
              </a:rPr>
              <a:t>открытые</a:t>
            </a:r>
            <a:r>
              <a:rPr sz="1050" spc="-55" dirty="0">
                <a:solidFill>
                  <a:srgbClr val="1F1F1F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1F1F1F"/>
                </a:solidFill>
                <a:latin typeface="Calibri"/>
                <a:cs typeface="Calibri"/>
              </a:rPr>
              <a:t>участки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1776</Words>
  <Application>Microsoft Office PowerPoint</Application>
  <PresentationFormat>Произвольный</PresentationFormat>
  <Paragraphs>188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Consolas</vt:lpstr>
      <vt:lpstr>Courier New</vt:lpstr>
      <vt:lpstr>Microsoft Sans Serif</vt:lpstr>
      <vt:lpstr>Office Theme</vt:lpstr>
      <vt:lpstr>ПАМЯТКА ДЛЯ РОДИТЕЛЕЙ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УГОЛОВНЫЙ К0ДЕК€ Р0ССйЙ€К0Й ФЕДЕРАЦйН (УК РФ)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ДЛЯ РОДИТЕЛЕЙ</dc:title>
  <cp:lastModifiedBy>User</cp:lastModifiedBy>
  <cp:revision>1</cp:revision>
  <dcterms:created xsi:type="dcterms:W3CDTF">2025-07-30T11:26:27Z</dcterms:created>
  <dcterms:modified xsi:type="dcterms:W3CDTF">2025-07-30T11:52:23Z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2025-07-15T00:00:00Z</vt:filetime>
  </property>
  <property fmtid="{D5CDD505-2E9C-101B-9397-08002B2CF9AE}" pid="3" name="Creator">
    <vt:lpwstr>Aspose Ltd.</vt:lpwstr>
  </property>
  <property fmtid="{D5CDD505-2E9C-101B-9397-08002B2CF9AE}" pid="4" name="LastSaved">
    <vt:filetime>2025-07-30T00:00:00Z</vt:filetime>
  </property>
  <property fmtid="{D5CDD505-2E9C-101B-9397-08002B2CF9AE}" pid="5" name="Producer">
    <vt:lpwstr>Aspose.PDF for .NET 22.5.0</vt:lpwstr>
  </property>
</Properties>
</file>